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71" r:id="rId4"/>
    <p:sldId id="272" r:id="rId5"/>
    <p:sldId id="276" r:id="rId6"/>
    <p:sldId id="277" r:id="rId7"/>
    <p:sldId id="270" r:id="rId8"/>
    <p:sldId id="274" r:id="rId9"/>
    <p:sldId id="278" r:id="rId10"/>
    <p:sldId id="279" r:id="rId11"/>
    <p:sldId id="275" r:id="rId12"/>
    <p:sldId id="260" r:id="rId13"/>
    <p:sldId id="280" r:id="rId14"/>
    <p:sldId id="269" r:id="rId15"/>
    <p:sldId id="261" r:id="rId16"/>
    <p:sldId id="262" r:id="rId17"/>
    <p:sldId id="268" r:id="rId18"/>
    <p:sldId id="266" r:id="rId19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00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450" autoAdjust="0"/>
    <p:restoredTop sz="94660"/>
  </p:normalViewPr>
  <p:slideViewPr>
    <p:cSldViewPr>
      <p:cViewPr varScale="1">
        <p:scale>
          <a:sx n="105" d="100"/>
          <a:sy n="105" d="100"/>
        </p:scale>
        <p:origin x="-1104" y="-10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printerSettings" Target="printerSettings/printerSettings1.bin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 flipH="1">
            <a:off x="2667000" y="0"/>
            <a:ext cx="6477000" cy="5143500"/>
          </a:xfrm>
          <a:prstGeom prst="rect">
            <a:avLst/>
          </a:prstGeom>
          <a:blipFill>
            <a:blip r:embed="rId2" cstate="print">
              <a:alphaModFix amt="43000"/>
            </a:blip>
            <a:tile tx="0" ty="0" sx="50000" sy="50000" flip="none" algn="tl"/>
          </a:blipFill>
          <a:ln w="0" cap="flat" cmpd="sng" algn="ctr">
            <a:noFill/>
            <a:prstDash val="solid"/>
          </a:ln>
          <a:effectLst>
            <a:fillOverlay blend="mult">
              <a:gradFill rotWithShape="1">
                <a:gsLst>
                  <a:gs pos="0">
                    <a:schemeClr val="tx2">
                      <a:tint val="62000"/>
                      <a:satMod val="420000"/>
                    </a:schemeClr>
                  </a:gs>
                  <a:gs pos="100000">
                    <a:schemeClr val="tx2">
                      <a:shade val="20000"/>
                      <a:satMod val="170000"/>
                    </a:schemeClr>
                  </a:gs>
                </a:gsLst>
                <a:path path="circle">
                  <a:fillToRect l="50000" t="100000" r="50000"/>
                </a:path>
                <a:tileRect/>
              </a:gradFill>
            </a:fillOverlay>
            <a:innerShdw blurRad="63500" dist="44450" dir="10800000">
              <a:srgbClr val="000000">
                <a:alpha val="50000"/>
              </a:srgbClr>
            </a:inn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 rot="16200000">
            <a:off x="95250" y="2571750"/>
            <a:ext cx="5143500" cy="0"/>
          </a:xfrm>
          <a:prstGeom prst="line">
            <a:avLst/>
          </a:prstGeom>
          <a:noFill/>
          <a:ln w="11430" cap="flat" cmpd="sng" algn="ctr">
            <a:solidFill>
              <a:schemeClr val="bg1">
                <a:shade val="95000"/>
              </a:schemeClr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2" name="Title 11"/>
          <p:cNvSpPr>
            <a:spLocks noGrp="1"/>
          </p:cNvSpPr>
          <p:nvPr>
            <p:ph type="ctrTitle"/>
          </p:nvPr>
        </p:nvSpPr>
        <p:spPr>
          <a:xfrm>
            <a:off x="3366868" y="400050"/>
            <a:ext cx="5105400" cy="2151126"/>
          </a:xfrm>
        </p:spPr>
        <p:txBody>
          <a:bodyPr lIns="45720" tIns="0" rIns="45720">
            <a:noAutofit/>
          </a:bodyPr>
          <a:lstStyle>
            <a:lvl1pPr algn="r">
              <a:defRPr sz="4200" b="1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25" name="Subtitle 24"/>
          <p:cNvSpPr>
            <a:spLocks noGrp="1"/>
          </p:cNvSpPr>
          <p:nvPr>
            <p:ph type="subTitle" idx="1"/>
          </p:nvPr>
        </p:nvSpPr>
        <p:spPr>
          <a:xfrm>
            <a:off x="3354442" y="2654898"/>
            <a:ext cx="5114778" cy="825936"/>
          </a:xfrm>
        </p:spPr>
        <p:txBody>
          <a:bodyPr lIns="45720" tIns="0" rIns="45720" bIns="0"/>
          <a:lstStyle>
            <a:lvl1pPr marL="0" indent="0" algn="r">
              <a:buNone/>
              <a:defRPr sz="2200">
                <a:solidFill>
                  <a:srgbClr val="FFFFFF"/>
                </a:solidFill>
                <a:effectLst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31" name="Date Placeholder 30"/>
          <p:cNvSpPr>
            <a:spLocks noGrp="1"/>
          </p:cNvSpPr>
          <p:nvPr>
            <p:ph type="dt" sz="half" idx="10"/>
          </p:nvPr>
        </p:nvSpPr>
        <p:spPr>
          <a:xfrm>
            <a:off x="5871224" y="4918461"/>
            <a:ext cx="2002464" cy="170177"/>
          </a:xfrm>
        </p:spPr>
        <p:txBody>
          <a:bodyPr/>
          <a:lstStyle>
            <a:lvl1pPr>
              <a:defRPr lang="en-US" smtClean="0">
                <a:solidFill>
                  <a:srgbClr val="FFFFFF"/>
                </a:solidFill>
              </a:defRPr>
            </a:lvl1pPr>
            <a:extLst/>
          </a:lstStyle>
          <a:p>
            <a:fld id="{54631DF8-8069-47C9-8841-009941CE3118}" type="datetimeFigureOut">
              <a:rPr lang="en-US" smtClean="0"/>
              <a:pPr/>
              <a:t>09/12/15</a:t>
            </a:fld>
            <a:endParaRPr lang="en-US"/>
          </a:p>
        </p:txBody>
      </p:sp>
      <p:sp>
        <p:nvSpPr>
          <p:cNvPr id="18" name="Footer Placeholder 17"/>
          <p:cNvSpPr>
            <a:spLocks noGrp="1"/>
          </p:cNvSpPr>
          <p:nvPr>
            <p:ph type="ftr" sz="quarter" idx="11"/>
          </p:nvPr>
        </p:nvSpPr>
        <p:spPr>
          <a:xfrm>
            <a:off x="2819400" y="4918460"/>
            <a:ext cx="2927722" cy="171450"/>
          </a:xfrm>
        </p:spPr>
        <p:txBody>
          <a:bodyPr/>
          <a:lstStyle>
            <a:lvl1pPr>
              <a:defRPr lang="en-US" dirty="0">
                <a:solidFill>
                  <a:srgbClr val="FFFFFF"/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>
          <a:xfrm>
            <a:off x="7880884" y="4917186"/>
            <a:ext cx="588336" cy="171450"/>
          </a:xfrm>
        </p:spPr>
        <p:txBody>
          <a:bodyPr/>
          <a:lstStyle>
            <a:lvl1pPr>
              <a:defRPr lang="en-US" smtClean="0">
                <a:solidFill>
                  <a:srgbClr val="FFFFFF"/>
                </a:solidFill>
              </a:defRPr>
            </a:lvl1pPr>
            <a:extLst/>
          </a:lstStyle>
          <a:p>
            <a:fld id="{A6288982-37F6-4886-9F25-0C9F4A7C67D8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4631DF8-8069-47C9-8841-009941CE3118}" type="datetimeFigureOut">
              <a:rPr lang="en-US" smtClean="0"/>
              <a:pPr/>
              <a:t>09/12/15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A6288982-37F6-4886-9F25-0C9F4A7C67D8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53200" y="206217"/>
            <a:ext cx="1524000" cy="4388644"/>
          </a:xfrm>
        </p:spPr>
        <p:txBody>
          <a:bodyPr vert="eaVert" anchor="t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83"/>
            <a:ext cx="6019800" cy="4388644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242816" y="4918461"/>
            <a:ext cx="2002464" cy="170177"/>
          </a:xfrm>
        </p:spPr>
        <p:txBody>
          <a:bodyPr/>
          <a:lstStyle>
            <a:extLst/>
          </a:lstStyle>
          <a:p>
            <a:fld id="{54631DF8-8069-47C9-8841-009941CE3118}" type="datetimeFigureOut">
              <a:rPr lang="en-US" smtClean="0"/>
              <a:pPr/>
              <a:t>09/12/15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0" y="4917186"/>
            <a:ext cx="3657600" cy="171450"/>
          </a:xfrm>
        </p:spPr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254496" y="4914900"/>
            <a:ext cx="588336" cy="17145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extLst/>
          </a:lstStyle>
          <a:p>
            <a:fld id="{A6288982-37F6-4886-9F25-0C9F4A7C67D8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4631DF8-8069-47C9-8841-009941CE3118}" type="datetimeFigureOut">
              <a:rPr lang="en-US" smtClean="0"/>
              <a:pPr/>
              <a:t>09/12/15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A6288982-37F6-4886-9F25-0C9F4A7C67D8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2116378"/>
            <a:ext cx="6255488" cy="1021556"/>
          </a:xfrm>
        </p:spPr>
        <p:txBody>
          <a:bodyPr tIns="0" anchor="t"/>
          <a:lstStyle>
            <a:lvl1pPr algn="r">
              <a:buNone/>
              <a:defRPr sz="4200" b="1" cap="all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1428751"/>
            <a:ext cx="6255488" cy="557630"/>
          </a:xfrm>
        </p:spPr>
        <p:txBody>
          <a:bodyPr anchor="b"/>
          <a:lstStyle>
            <a:lvl1pPr marL="0" indent="0" algn="r">
              <a:buNone/>
              <a:defRPr sz="2000">
                <a:solidFill>
                  <a:schemeClr val="tx1"/>
                </a:solidFill>
                <a:effectLst/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724238" y="4917609"/>
            <a:ext cx="2002464" cy="170177"/>
          </a:xfrm>
        </p:spPr>
        <p:txBody>
          <a:bodyPr bIns="0" anchor="b"/>
          <a:lstStyle>
            <a:lvl1pPr>
              <a:defRPr>
                <a:solidFill>
                  <a:schemeClr val="tx2"/>
                </a:solidFill>
              </a:defRPr>
            </a:lvl1pPr>
            <a:extLst/>
          </a:lstStyle>
          <a:p>
            <a:fld id="{54631DF8-8069-47C9-8841-009941CE3118}" type="datetimeFigureOut">
              <a:rPr lang="en-US" smtClean="0"/>
              <a:pPr/>
              <a:t>09/12/15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735358" y="4917608"/>
            <a:ext cx="2895600" cy="171450"/>
          </a:xfrm>
        </p:spPr>
        <p:txBody>
          <a:bodyPr bIns="0" anchor="b"/>
          <a:lstStyle>
            <a:lvl1pPr>
              <a:defRPr>
                <a:solidFill>
                  <a:schemeClr val="tx2"/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733952" y="4916334"/>
            <a:ext cx="588336" cy="171450"/>
          </a:xfrm>
        </p:spPr>
        <p:txBody>
          <a:bodyPr/>
          <a:lstStyle>
            <a:extLst/>
          </a:lstStyle>
          <a:p>
            <a:fld id="{A6288982-37F6-4886-9F25-0C9F4A7C67D8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40030"/>
            <a:ext cx="7242048" cy="857250"/>
          </a:xfrm>
        </p:spPr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3520440" cy="3394472"/>
          </a:xfrm>
        </p:spPr>
        <p:txBody>
          <a:bodyPr anchor="t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178808" y="1200151"/>
            <a:ext cx="3520440" cy="3394472"/>
          </a:xfrm>
        </p:spPr>
        <p:txBody>
          <a:bodyPr anchor="t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4631DF8-8069-47C9-8841-009941CE3118}" type="datetimeFigureOut">
              <a:rPr lang="en-US" smtClean="0"/>
              <a:pPr/>
              <a:t>09/12/15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A6288982-37F6-4886-9F25-0C9F4A7C67D8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40030"/>
            <a:ext cx="7242048" cy="857250"/>
          </a:xfrm>
        </p:spPr>
        <p:txBody>
          <a:bodyPr anchor="b"/>
          <a:lstStyle>
            <a:lvl1pPr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4400550"/>
            <a:ext cx="3520440" cy="342900"/>
          </a:xfrm>
          <a:noFill/>
          <a:ln w="12700" cap="flat" cmpd="sng" algn="ctr">
            <a:solidFill>
              <a:schemeClr val="tx2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 marL="0" indent="0" algn="ctr">
              <a:buNone/>
              <a:defRPr sz="1800" b="1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178808" y="4400550"/>
            <a:ext cx="3520440" cy="342900"/>
          </a:xfrm>
          <a:noFill/>
          <a:ln w="12700" cap="flat" cmpd="sng" algn="ctr">
            <a:solidFill>
              <a:schemeClr val="tx2"/>
            </a:solidFill>
            <a:prstDash val="soli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/>
          <a:lstStyle>
            <a:lvl1pPr marL="0" indent="0" algn="ctr">
              <a:buNone/>
              <a:defRPr sz="1800" b="1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283880"/>
            <a:ext cx="3520440" cy="308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178808" y="1283880"/>
            <a:ext cx="3520440" cy="30861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4631DF8-8069-47C9-8841-009941CE3118}" type="datetimeFigureOut">
              <a:rPr lang="en-US" smtClean="0"/>
              <a:pPr/>
              <a:t>09/12/15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A6288982-37F6-4886-9F25-0C9F4A7C67D8}" type="slidenum">
              <a:rPr lang="en-US" smtClean="0"/>
              <a:pPr/>
              <a:t>‹Nr.›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40030"/>
            <a:ext cx="7242048" cy="857250"/>
          </a:xfrm>
        </p:spPr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4631DF8-8069-47C9-8841-009941CE3118}" type="datetimeFigureOut">
              <a:rPr lang="en-US" smtClean="0"/>
              <a:pPr/>
              <a:t>09/12/15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A6288982-37F6-4886-9F25-0C9F4A7C67D8}" type="slidenum">
              <a:rPr lang="en-US" smtClean="0"/>
              <a:pPr/>
              <a:t>‹Nr.›</a:t>
            </a:fld>
            <a:endParaRPr lang="en-US"/>
          </a:p>
        </p:txBody>
      </p:sp>
      <p:pic>
        <p:nvPicPr>
          <p:cNvPr id="7169" name="Picture 1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086600" y="0"/>
            <a:ext cx="2057400" cy="9212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extLst/>
          </a:lstStyle>
          <a:p>
            <a:fld id="{54631DF8-8069-47C9-8841-009941CE3118}" type="datetimeFigureOut">
              <a:rPr lang="en-US" smtClean="0"/>
              <a:pPr/>
              <a:t>09/12/15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A6288982-37F6-4886-9F25-0C9F4A7C67D8}" type="slidenum">
              <a:rPr lang="en-US" smtClean="0"/>
              <a:pPr/>
              <a:t>‹Nr.›</a:t>
            </a:fld>
            <a:endParaRPr lang="en-US"/>
          </a:p>
        </p:txBody>
      </p:sp>
      <p:pic>
        <p:nvPicPr>
          <p:cNvPr id="6145" name="Picture 1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010400" y="1"/>
            <a:ext cx="2133600" cy="857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1450"/>
            <a:ext cx="5897880" cy="880110"/>
          </a:xfrm>
        </p:spPr>
        <p:txBody>
          <a:bodyPr wrap="square" anchor="b"/>
          <a:lstStyle>
            <a:lvl1pPr algn="l">
              <a:buNone/>
              <a:defRPr lang="en-US" sz="2400" baseline="0" smtClean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57200" y="1123062"/>
            <a:ext cx="5897880" cy="451884"/>
          </a:xfrm>
        </p:spPr>
        <p:txBody>
          <a:bodyPr rot="0" spcFirstLastPara="0" vertOverflow="overflow" horzOverflow="overflow" vert="horz" wrap="square" lIns="45720" tIns="0" rIns="0" bIns="0" numCol="1" spcCol="0" rtlCol="0" fromWordArt="0" anchor="t" anchorCtr="0" forceAA="0" compatLnSpc="1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7239000" cy="327881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4631DF8-8069-47C9-8841-009941CE3118}" type="datetimeFigureOut">
              <a:rPr lang="en-US" smtClean="0"/>
              <a:pPr/>
              <a:t>09/12/15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A6288982-37F6-4886-9F25-0C9F4A7C67D8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5122" name="AutoShape 2" descr="http://www.startupticker.ch/uploads/Image/Supporters/Hackzurich.jpg"/>
          <p:cNvSpPr>
            <a:spLocks noChangeAspect="1" noChangeArrowheads="1"/>
          </p:cNvSpPr>
          <p:nvPr userDrawn="1"/>
        </p:nvSpPr>
        <p:spPr bwMode="auto">
          <a:xfrm>
            <a:off x="155575" y="-108346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24" name="AutoShape 4" descr="http://www.startupticker.ch/uploads/Image/Supporters/Hackzurich.jpg"/>
          <p:cNvSpPr>
            <a:spLocks noChangeAspect="1" noChangeArrowheads="1"/>
          </p:cNvSpPr>
          <p:nvPr userDrawn="1"/>
        </p:nvSpPr>
        <p:spPr bwMode="auto">
          <a:xfrm>
            <a:off x="155575" y="-108346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125" name="Picture 5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62805" y="1"/>
            <a:ext cx="1981199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 rot="21240000">
            <a:off x="597973" y="753501"/>
            <a:ext cx="4319527" cy="3234430"/>
          </a:xfrm>
          <a:prstGeom prst="rect">
            <a:avLst/>
          </a:prstGeom>
          <a:solidFill>
            <a:srgbClr val="FAFAFA"/>
          </a:solidFill>
          <a:ln w="1270" cap="rnd" cmpd="sng" algn="ctr">
            <a:solidFill>
              <a:srgbClr val="EAEAEA"/>
            </a:solidFill>
            <a:prstDash val="solid"/>
          </a:ln>
          <a:effectLst>
            <a:outerShdw blurRad="25000" dist="12700" dir="5400000" algn="t" rotWithShape="0">
              <a:srgbClr val="000000">
                <a:alpha val="4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Rectangle 8"/>
          <p:cNvSpPr/>
          <p:nvPr/>
        </p:nvSpPr>
        <p:spPr>
          <a:xfrm rot="21420000">
            <a:off x="596708" y="749112"/>
            <a:ext cx="4319527" cy="3234430"/>
          </a:xfrm>
          <a:prstGeom prst="rect">
            <a:avLst/>
          </a:prstGeom>
          <a:solidFill>
            <a:srgbClr val="FAFAFA"/>
          </a:solidFill>
          <a:ln w="1270" cap="rnd" cmpd="sng" algn="ctr">
            <a:solidFill>
              <a:srgbClr val="EAEAEA"/>
            </a:solidFill>
            <a:prstDash val="solid"/>
          </a:ln>
          <a:effectLst>
            <a:outerShdw blurRad="28000" dist="12700" dir="5400000" algn="tl" rotWithShape="0">
              <a:srgbClr val="000000">
                <a:alpha val="40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89098" y="857250"/>
            <a:ext cx="3429000" cy="1543050"/>
          </a:xfrm>
        </p:spPr>
        <p:txBody>
          <a:bodyPr vert="horz" anchor="b"/>
          <a:lstStyle>
            <a:lvl1pPr algn="l">
              <a:buNone/>
              <a:defRPr sz="3000" b="1" baseline="0">
                <a:ln w="500">
                  <a:solidFill>
                    <a:schemeClr val="tx2">
                      <a:shade val="10000"/>
                      <a:satMod val="135000"/>
                    </a:schemeClr>
                  </a:solidFill>
                </a:ln>
                <a:gradFill>
                  <a:gsLst>
                    <a:gs pos="0">
                      <a:schemeClr val="accent4">
                        <a:tint val="13000"/>
                      </a:schemeClr>
                    </a:gs>
                    <a:gs pos="10000">
                      <a:schemeClr val="accent4">
                        <a:tint val="20000"/>
                      </a:schemeClr>
                    </a:gs>
                    <a:gs pos="49000">
                      <a:schemeClr val="accent4">
                        <a:tint val="70000"/>
                      </a:schemeClr>
                    </a:gs>
                    <a:gs pos="50000">
                      <a:schemeClr val="accent4">
                        <a:tint val="97000"/>
                      </a:schemeClr>
                    </a:gs>
                    <a:gs pos="100000">
                      <a:schemeClr val="accent4">
                        <a:tint val="20000"/>
                      </a:schemeClr>
                    </a:gs>
                  </a:gsLst>
                  <a:lin ang="5400000" scaled="1"/>
                </a:gradFill>
                <a:effectLst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389098" y="2462726"/>
            <a:ext cx="3429000" cy="1440180"/>
          </a:xfrm>
        </p:spPr>
        <p:txBody>
          <a:bodyPr rot="0" spcFirstLastPara="0" vertOverflow="overflow" horzOverflow="overflow" vert="horz" wrap="square" lIns="82296" tIns="0" rIns="0" bIns="0" numCol="1" spcCol="0" rtlCol="0" fromWordArt="0" anchor="t" anchorCtr="0" forceAA="0" compatLnSpc="1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400" baseline="0">
                <a:solidFill>
                  <a:schemeClr val="tx1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marL="0" marR="0" lvl="0" indent="0" algn="l" defTabSz="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tx2"/>
              </a:buClr>
              <a:buSzPct val="73000"/>
              <a:buFontTx/>
              <a:buNone/>
              <a:tabLst/>
              <a:defRPr/>
            </a:pPr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54631DF8-8069-47C9-8841-009941CE3118}" type="datetimeFigureOut">
              <a:rPr lang="en-US" smtClean="0"/>
              <a:pPr/>
              <a:t>09/12/15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A6288982-37F6-4886-9F25-0C9F4A7C67D8}" type="slidenum">
              <a:rPr lang="en-US" smtClean="0"/>
              <a:pPr/>
              <a:t>‹Nr.›</a:t>
            </a:fld>
            <a:endParaRPr lang="en-US"/>
          </a:p>
        </p:txBody>
      </p:sp>
      <p:sp>
        <p:nvSpPr>
          <p:cNvPr id="10" name="Picture Placeholder 9"/>
          <p:cNvSpPr>
            <a:spLocks noGrp="1"/>
          </p:cNvSpPr>
          <p:nvPr>
            <p:ph type="pic" idx="1"/>
          </p:nvPr>
        </p:nvSpPr>
        <p:spPr>
          <a:xfrm>
            <a:off x="663682" y="780752"/>
            <a:ext cx="4206240" cy="3154680"/>
          </a:xfrm>
          <a:solidFill>
            <a:schemeClr val="bg2">
              <a:shade val="50000"/>
            </a:schemeClr>
          </a:solidFill>
          <a:ln w="107950">
            <a:solidFill>
              <a:srgbClr val="FFFFFF"/>
            </a:solidFill>
            <a:miter lim="800000"/>
          </a:ln>
          <a:effectLst>
            <a:outerShdw blurRad="44450" dist="3810" dir="5400000" algn="tl" rotWithShape="0">
              <a:srgbClr val="000000">
                <a:alpha val="60000"/>
              </a:srgbClr>
            </a:outerShdw>
          </a:effectLst>
          <a:scene3d>
            <a:camera prst="orthographicFront"/>
            <a:lightRig rig="threePt" dir="t"/>
          </a:scene3d>
          <a:sp3d contourW="3810">
            <a:contourClr>
              <a:srgbClr val="969696"/>
            </a:contourClr>
          </a:sp3d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600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 flipH="1">
            <a:off x="8153400" y="0"/>
            <a:ext cx="990600" cy="5143500"/>
          </a:xfrm>
          <a:prstGeom prst="rect">
            <a:avLst/>
          </a:prstGeom>
          <a:blipFill>
            <a:blip r:embed="rId13" cstate="print">
              <a:alphaModFix amt="43000"/>
            </a:blip>
            <a:tile tx="0" ty="0" sx="50000" sy="50000" flip="none" algn="tl"/>
          </a:blipFill>
          <a:ln w="0" cap="flat" cmpd="sng" algn="ctr">
            <a:noFill/>
            <a:prstDash val="solid"/>
          </a:ln>
          <a:effectLst>
            <a:fillOverlay blend="mult">
              <a:gradFill rotWithShape="1">
                <a:gsLst>
                  <a:gs pos="0">
                    <a:schemeClr val="tx2">
                      <a:tint val="62000"/>
                      <a:satMod val="420000"/>
                    </a:schemeClr>
                  </a:gs>
                  <a:gs pos="100000">
                    <a:schemeClr val="tx2">
                      <a:shade val="20000"/>
                      <a:satMod val="170000"/>
                    </a:schemeClr>
                  </a:gs>
                </a:gsLst>
                <a:path path="circle">
                  <a:fillToRect l="50000" t="110000" r="50000" b="-10000"/>
                </a:path>
                <a:tileRect/>
              </a:gradFill>
            </a:fillOverlay>
            <a:innerShdw blurRad="63500" dist="44450" dir="10800000">
              <a:srgbClr val="000000">
                <a:alpha val="45000"/>
              </a:srgbClr>
            </a:inn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3" name="Title Placeholder 2"/>
          <p:cNvSpPr>
            <a:spLocks noGrp="1"/>
          </p:cNvSpPr>
          <p:nvPr>
            <p:ph type="title"/>
          </p:nvPr>
        </p:nvSpPr>
        <p:spPr>
          <a:xfrm>
            <a:off x="457200" y="240030"/>
            <a:ext cx="7239000" cy="857250"/>
          </a:xfrm>
          <a:prstGeom prst="rect">
            <a:avLst/>
          </a:prstGeom>
        </p:spPr>
        <p:txBody>
          <a:bodyPr vert="horz" lIns="45720" tIns="0" rIns="45720" bIns="0" anchor="b" anchorCtr="0">
            <a:normAutofit/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1" name="Text Placeholder 30"/>
          <p:cNvSpPr>
            <a:spLocks noGrp="1"/>
          </p:cNvSpPr>
          <p:nvPr>
            <p:ph type="body" idx="1"/>
          </p:nvPr>
        </p:nvSpPr>
        <p:spPr>
          <a:xfrm>
            <a:off x="457200" y="1207062"/>
            <a:ext cx="7239000" cy="3634740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27" name="Date Placeholder 26"/>
          <p:cNvSpPr>
            <a:spLocks noGrp="1"/>
          </p:cNvSpPr>
          <p:nvPr>
            <p:ph type="dt" sz="half" idx="2"/>
          </p:nvPr>
        </p:nvSpPr>
        <p:spPr>
          <a:xfrm>
            <a:off x="4245936" y="4918461"/>
            <a:ext cx="2002464" cy="170177"/>
          </a:xfrm>
          <a:prstGeom prst="rect">
            <a:avLst/>
          </a:prstGeom>
        </p:spPr>
        <p:txBody>
          <a:bodyPr vert="horz" tIns="0" bIns="0" anchor="b"/>
          <a:lstStyle>
            <a:lvl1pPr algn="l" eaLnBrk="1" latinLnBrk="0" hangingPunct="1">
              <a:defRPr kumimoji="0" sz="1000">
                <a:solidFill>
                  <a:schemeClr val="tx2"/>
                </a:solidFill>
              </a:defRPr>
            </a:lvl1pPr>
            <a:extLst/>
          </a:lstStyle>
          <a:p>
            <a:fld id="{54631DF8-8069-47C9-8841-009941CE3118}" type="datetimeFigureOut">
              <a:rPr lang="en-US" smtClean="0"/>
              <a:pPr/>
              <a:t>09/12/15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57200" y="4918460"/>
            <a:ext cx="3657600" cy="171450"/>
          </a:xfrm>
          <a:prstGeom prst="rect">
            <a:avLst/>
          </a:prstGeom>
        </p:spPr>
        <p:txBody>
          <a:bodyPr vert="horz" tIns="0" bIns="0" anchor="b"/>
          <a:lstStyle>
            <a:lvl1pPr algn="r" eaLnBrk="1" latinLnBrk="0" hangingPunct="1">
              <a:defRPr kumimoji="0" sz="1000">
                <a:solidFill>
                  <a:schemeClr val="tx2"/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16" name="Slide Number Placeholder 15"/>
          <p:cNvSpPr>
            <a:spLocks noGrp="1"/>
          </p:cNvSpPr>
          <p:nvPr>
            <p:ph type="sldNum" sz="quarter" idx="4"/>
          </p:nvPr>
        </p:nvSpPr>
        <p:spPr>
          <a:xfrm>
            <a:off x="6251448" y="4917186"/>
            <a:ext cx="588336" cy="171450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100">
                <a:solidFill>
                  <a:schemeClr val="tx2"/>
                </a:solidFill>
              </a:defRPr>
            </a:lvl1pPr>
            <a:extLst/>
          </a:lstStyle>
          <a:p>
            <a:fld id="{A6288982-37F6-4886-9F25-0C9F4A7C67D8}" type="slidenum">
              <a:rPr lang="en-US" smtClean="0"/>
              <a:pPr/>
              <a:t>‹Nr.›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3800" b="1" kern="1200" cap="all" baseline="0">
          <a:ln w="500">
            <a:solidFill>
              <a:schemeClr val="tx2">
                <a:shade val="20000"/>
                <a:satMod val="120000"/>
              </a:schemeClr>
            </a:solidFill>
          </a:ln>
          <a:gradFill>
            <a:gsLst>
              <a:gs pos="0">
                <a:schemeClr val="accent4">
                  <a:tint val="13000"/>
                </a:schemeClr>
              </a:gs>
              <a:gs pos="10000">
                <a:schemeClr val="accent4">
                  <a:tint val="20000"/>
                </a:schemeClr>
              </a:gs>
              <a:gs pos="49000">
                <a:schemeClr val="accent4">
                  <a:tint val="70000"/>
                </a:schemeClr>
              </a:gs>
              <a:gs pos="50000">
                <a:schemeClr val="accent4">
                  <a:tint val="97000"/>
                </a:schemeClr>
              </a:gs>
              <a:gs pos="100000">
                <a:schemeClr val="accent4">
                  <a:tint val="20000"/>
                </a:schemeClr>
              </a:gs>
            </a:gsLst>
            <a:lin ang="5400000" scaled="1"/>
          </a:gradFill>
          <a:effectLst/>
          <a:latin typeface="+mj-lt"/>
          <a:ea typeface="+mj-ea"/>
          <a:cs typeface="+mj-cs"/>
        </a:defRPr>
      </a:lvl1pPr>
      <a:extLst/>
    </p:titleStyle>
    <p:bodyStyle>
      <a:lvl1pPr marL="274320" indent="-274320" algn="l" rtl="0" eaLnBrk="1" latinLnBrk="0" hangingPunct="1">
        <a:spcBef>
          <a:spcPts val="600"/>
        </a:spcBef>
        <a:buClr>
          <a:schemeClr val="tx2"/>
        </a:buClr>
        <a:buSzPct val="73000"/>
        <a:buFont typeface="Wingdings 2"/>
        <a:buChar char=""/>
        <a:defRPr kumimoji="0" sz="26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521208" indent="-228600" algn="l" rtl="0" eaLnBrk="1" latinLnBrk="0" hangingPunct="1">
        <a:spcBef>
          <a:spcPts val="500"/>
        </a:spcBef>
        <a:buClr>
          <a:schemeClr val="accent4"/>
        </a:buClr>
        <a:buSzPct val="80000"/>
        <a:buFont typeface="Wingdings 2"/>
        <a:buChar char=""/>
        <a:defRPr kumimoji="0" sz="2300" kern="1200">
          <a:solidFill>
            <a:schemeClr val="tx1">
              <a:tint val="85000"/>
            </a:schemeClr>
          </a:solidFill>
          <a:latin typeface="+mn-lt"/>
          <a:ea typeface="+mn-ea"/>
          <a:cs typeface="+mn-cs"/>
        </a:defRPr>
      </a:lvl2pPr>
      <a:lvl3pPr marL="758952" indent="-228600" algn="l" rtl="0" eaLnBrk="1" latinLnBrk="0" hangingPunct="1">
        <a:spcBef>
          <a:spcPts val="400"/>
        </a:spcBef>
        <a:buClr>
          <a:schemeClr val="accent4"/>
        </a:buClr>
        <a:buSzPct val="60000"/>
        <a:buFont typeface="Wingdings"/>
        <a:buChar char="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228600" algn="l" rtl="0" eaLnBrk="1" latinLnBrk="0" hangingPunct="1">
        <a:spcBef>
          <a:spcPct val="20000"/>
        </a:spcBef>
        <a:buClr>
          <a:schemeClr val="accent4"/>
        </a:buClr>
        <a:buSzPct val="80000"/>
        <a:buFont typeface="Wingdings 2"/>
        <a:buChar char=""/>
        <a:defRPr kumimoji="0" sz="2000" kern="1200">
          <a:solidFill>
            <a:schemeClr val="tx1">
              <a:tint val="85000"/>
            </a:schemeClr>
          </a:solidFill>
          <a:latin typeface="+mn-lt"/>
          <a:ea typeface="+mn-ea"/>
          <a:cs typeface="+mn-cs"/>
        </a:defRPr>
      </a:lvl4pPr>
      <a:lvl5pPr marL="1280160" indent="-228600" algn="l" rtl="0" eaLnBrk="1" latinLnBrk="0" hangingPunct="1">
        <a:spcBef>
          <a:spcPts val="400"/>
        </a:spcBef>
        <a:buClr>
          <a:schemeClr val="accent4"/>
        </a:buClr>
        <a:buSzPct val="70000"/>
        <a:buFont typeface="Wingdings"/>
        <a:buChar char="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472184" indent="-182880" algn="l" rtl="0" eaLnBrk="1" latinLnBrk="0" hangingPunct="1">
        <a:spcBef>
          <a:spcPts val="400"/>
        </a:spcBef>
        <a:buClr>
          <a:schemeClr val="accent4"/>
        </a:buClr>
        <a:buSzPct val="80000"/>
        <a:buFont typeface="Wingdings 2"/>
        <a:buChar char=""/>
        <a:defRPr kumimoji="0" sz="1800" kern="1200">
          <a:solidFill>
            <a:schemeClr val="tx1">
              <a:tint val="85000"/>
            </a:schemeClr>
          </a:solidFill>
          <a:latin typeface="+mn-lt"/>
          <a:ea typeface="+mn-ea"/>
          <a:cs typeface="+mn-cs"/>
        </a:defRPr>
      </a:lvl6pPr>
      <a:lvl7pPr marL="1673352" indent="-182880" algn="l" rtl="0" eaLnBrk="1" latinLnBrk="0" hangingPunct="1">
        <a:spcBef>
          <a:spcPct val="20000"/>
        </a:spcBef>
        <a:buClr>
          <a:schemeClr val="accent4"/>
        </a:buClr>
        <a:buSzPct val="80000"/>
        <a:buFont typeface="Wingdings 2"/>
        <a:buChar char="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1847088" indent="-182880" algn="l" rtl="0" eaLnBrk="1" latinLnBrk="0" hangingPunct="1">
        <a:spcBef>
          <a:spcPts val="300"/>
        </a:spcBef>
        <a:buClr>
          <a:schemeClr val="accent4"/>
        </a:buClr>
        <a:buSzPct val="100000"/>
        <a:buChar char="•"/>
        <a:defRPr kumimoji="0" sz="1600" kern="1200" baseline="0">
          <a:solidFill>
            <a:schemeClr val="tx1">
              <a:tint val="85000"/>
            </a:schemeClr>
          </a:solidFill>
          <a:latin typeface="+mn-lt"/>
          <a:ea typeface="+mn-ea"/>
          <a:cs typeface="+mn-cs"/>
        </a:defRPr>
      </a:lvl8pPr>
      <a:lvl9pPr marL="2057400" indent="-182880" algn="l" rtl="0" eaLnBrk="1" latinLnBrk="0" hangingPunct="1">
        <a:spcBef>
          <a:spcPct val="20000"/>
        </a:spcBef>
        <a:buClr>
          <a:schemeClr val="accent4"/>
        </a:buClr>
        <a:buSzPct val="100000"/>
        <a:buFont typeface="Wingdings"/>
        <a:buChar char="§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2.png"/><Relationship Id="rId7" Type="http://schemas.openxmlformats.org/officeDocument/2006/relationships/image" Target="../media/image7.jpe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4" Type="http://schemas.openxmlformats.org/officeDocument/2006/relationships/image" Target="../media/image17.jpg"/><Relationship Id="rId5" Type="http://schemas.openxmlformats.org/officeDocument/2006/relationships/image" Target="../media/image18.jpe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png"/><Relationship Id="rId3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hyperlink" Target="http://developer.edmunds.com/api-documentation/vehicle/price_tco/v1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76600" y="1657350"/>
            <a:ext cx="5105400" cy="2151126"/>
          </a:xfrm>
        </p:spPr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sp>
        <p:nvSpPr>
          <p:cNvPr id="23554" name="AutoShape 2" descr="https://lh6.ggpht.com/r7IGUPbp_phg8mXjTR5_ymIMuoL3EwAhgq3a1pP6xcoK4rPxVpVa4_cm1gsmx8hYYvo=w300"/>
          <p:cNvSpPr>
            <a:spLocks noChangeAspect="1" noChangeArrowheads="1"/>
          </p:cNvSpPr>
          <p:nvPr/>
        </p:nvSpPr>
        <p:spPr bwMode="auto">
          <a:xfrm>
            <a:off x="155575" y="-108346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557" name="AutoShape 5" descr="Image result for car search apps logo"/>
          <p:cNvSpPr>
            <a:spLocks noChangeAspect="1" noChangeArrowheads="1"/>
          </p:cNvSpPr>
          <p:nvPr/>
        </p:nvSpPr>
        <p:spPr bwMode="auto">
          <a:xfrm>
            <a:off x="155575" y="-108346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3048000" y="171452"/>
            <a:ext cx="5867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i="1" dirty="0" smtClean="0">
                <a:solidFill>
                  <a:schemeClr val="bg1"/>
                </a:solidFill>
                <a:latin typeface="Franklin Gothic Medium Cond" pitchFamily="34" charset="0"/>
              </a:rPr>
              <a:t>a cool App powered by </a:t>
            </a:r>
            <a:endParaRPr lang="en-US" sz="3600" i="1" dirty="0" smtClean="0">
              <a:solidFill>
                <a:schemeClr val="bg1"/>
              </a:solidFill>
              <a:latin typeface="Franklin Gothic Medium Cond" pitchFamily="34" charset="0"/>
            </a:endParaRPr>
          </a:p>
          <a:p>
            <a:pPr algn="ctr"/>
            <a:r>
              <a:rPr lang="en-US" sz="3600" i="1" dirty="0" smtClean="0">
                <a:solidFill>
                  <a:schemeClr val="bg1"/>
                </a:solidFill>
                <a:latin typeface="Franklin Gothic Medium Cond" pitchFamily="34" charset="0"/>
              </a:rPr>
              <a:t>“</a:t>
            </a:r>
            <a:r>
              <a:rPr lang="en-US" sz="3600" i="1" dirty="0" err="1" smtClean="0">
                <a:solidFill>
                  <a:schemeClr val="bg1"/>
                </a:solidFill>
                <a:latin typeface="Franklin Gothic Medium Cond" pitchFamily="34" charset="0"/>
              </a:rPr>
              <a:t>HuntingCar</a:t>
            </a:r>
            <a:r>
              <a:rPr lang="en-US" sz="3600" i="1" dirty="0" err="1">
                <a:solidFill>
                  <a:schemeClr val="bg1"/>
                </a:solidFill>
                <a:latin typeface="Franklin Gothic Medium Cond" pitchFamily="34" charset="0"/>
              </a:rPr>
              <a:t>s</a:t>
            </a:r>
            <a:r>
              <a:rPr lang="en-US" sz="3600" i="1" dirty="0" smtClean="0">
                <a:solidFill>
                  <a:schemeClr val="bg1"/>
                </a:solidFill>
                <a:latin typeface="Franklin Gothic Medium Cond" pitchFamily="34" charset="0"/>
              </a:rPr>
              <a:t>“</a:t>
            </a:r>
            <a:endParaRPr lang="en-US" sz="3600" i="1" dirty="0">
              <a:solidFill>
                <a:schemeClr val="bg1"/>
              </a:solidFill>
              <a:latin typeface="Franklin Gothic Medium Cond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0" y="2"/>
            <a:ext cx="2667000" cy="47936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i="1" u="sng" dirty="0" smtClean="0">
                <a:solidFill>
                  <a:schemeClr val="accent4">
                    <a:lumMod val="75000"/>
                  </a:schemeClr>
                </a:solidFill>
              </a:rPr>
              <a:t>#</a:t>
            </a:r>
            <a:r>
              <a:rPr lang="en-US" sz="2400" b="1" i="1" u="sng" dirty="0" err="1" smtClean="0">
                <a:solidFill>
                  <a:schemeClr val="accent4">
                    <a:lumMod val="75000"/>
                  </a:schemeClr>
                </a:solidFill>
              </a:rPr>
              <a:t>CarHunters</a:t>
            </a:r>
            <a:endParaRPr lang="en-US" sz="2000" b="1" u="sng" dirty="0" smtClean="0">
              <a:solidFill>
                <a:schemeClr val="bg1"/>
              </a:solidFill>
            </a:endParaRPr>
          </a:p>
          <a:p>
            <a:pPr algn="ctr"/>
            <a:r>
              <a:rPr lang="en-US" i="1" dirty="0" smtClean="0">
                <a:solidFill>
                  <a:schemeClr val="bg1"/>
                </a:solidFill>
              </a:rPr>
              <a:t>Lorenz Hänggi  (</a:t>
            </a:r>
            <a:r>
              <a:rPr lang="en-US" sz="1400" i="1" dirty="0" smtClean="0">
                <a:solidFill>
                  <a:schemeClr val="bg1"/>
                </a:solidFill>
              </a:rPr>
              <a:t>Mobile</a:t>
            </a:r>
            <a:r>
              <a:rPr lang="en-US" i="1" dirty="0" smtClean="0">
                <a:solidFill>
                  <a:schemeClr val="bg1"/>
                </a:solidFill>
              </a:rPr>
              <a:t>)</a:t>
            </a:r>
            <a:r>
              <a:rPr lang="en-US" sz="1400" b="1" i="1" dirty="0" smtClean="0">
                <a:solidFill>
                  <a:schemeClr val="bg1"/>
                </a:solidFill>
              </a:rPr>
              <a:t>“Team Leader” </a:t>
            </a:r>
          </a:p>
          <a:p>
            <a:pPr marL="342900" indent="-342900"/>
            <a:endParaRPr lang="en-US" sz="1400" b="1" i="1" dirty="0" smtClean="0">
              <a:solidFill>
                <a:srgbClr val="002060"/>
              </a:solidFill>
            </a:endParaRPr>
          </a:p>
          <a:p>
            <a:pPr marL="342900" indent="-342900"/>
            <a:endParaRPr lang="en-US" sz="1400" b="1" i="1" dirty="0" smtClean="0">
              <a:solidFill>
                <a:srgbClr val="002060"/>
              </a:solidFill>
            </a:endParaRPr>
          </a:p>
          <a:p>
            <a:pPr marL="342900" indent="-342900"/>
            <a:endParaRPr lang="en-US" sz="1400" b="1" i="1" dirty="0" smtClean="0">
              <a:solidFill>
                <a:srgbClr val="002060"/>
              </a:solidFill>
            </a:endParaRPr>
          </a:p>
          <a:p>
            <a:pPr marL="342900" indent="-342900"/>
            <a:endParaRPr lang="en-US" sz="1400" b="1" i="1" dirty="0" smtClean="0">
              <a:solidFill>
                <a:srgbClr val="002060"/>
              </a:solidFill>
            </a:endParaRPr>
          </a:p>
          <a:p>
            <a:pPr marL="342900" indent="-342900"/>
            <a:endParaRPr lang="en-US" sz="1400" b="1" i="1" dirty="0" smtClean="0">
              <a:solidFill>
                <a:srgbClr val="002060"/>
              </a:solidFill>
            </a:endParaRPr>
          </a:p>
          <a:p>
            <a:pPr marL="342900" indent="-342900"/>
            <a:endParaRPr lang="en-US" sz="200" b="1" i="1" dirty="0" smtClean="0">
              <a:solidFill>
                <a:srgbClr val="002060"/>
              </a:solidFill>
            </a:endParaRPr>
          </a:p>
          <a:p>
            <a:pPr indent="-342900"/>
            <a:r>
              <a:rPr lang="en-US" i="1" dirty="0" smtClean="0">
                <a:solidFill>
                  <a:schemeClr val="bg1"/>
                </a:solidFill>
              </a:rPr>
              <a:t>Cedric Wider (</a:t>
            </a:r>
            <a:r>
              <a:rPr lang="en-US" sz="1400" i="1" dirty="0" smtClean="0">
                <a:solidFill>
                  <a:schemeClr val="bg1"/>
                </a:solidFill>
              </a:rPr>
              <a:t>Mobile</a:t>
            </a:r>
            <a:r>
              <a:rPr lang="en-US" i="1" dirty="0" smtClean="0">
                <a:solidFill>
                  <a:schemeClr val="bg1"/>
                </a:solidFill>
              </a:rPr>
              <a:t>)</a:t>
            </a:r>
          </a:p>
          <a:p>
            <a:pPr indent="-342900"/>
            <a:endParaRPr lang="en-US" i="1" dirty="0" smtClean="0">
              <a:solidFill>
                <a:schemeClr val="bg1"/>
              </a:solidFill>
            </a:endParaRPr>
          </a:p>
          <a:p>
            <a:pPr indent="-342900"/>
            <a:endParaRPr lang="en-US" sz="1600" dirty="0" smtClean="0">
              <a:solidFill>
                <a:srgbClr val="002060"/>
              </a:solidFill>
            </a:endParaRPr>
          </a:p>
          <a:p>
            <a:pPr indent="-342900" algn="ctr"/>
            <a:r>
              <a:rPr lang="en-US" sz="1050" dirty="0" smtClean="0">
                <a:solidFill>
                  <a:srgbClr val="002060"/>
                </a:solidFill>
              </a:rPr>
              <a:t> </a:t>
            </a:r>
            <a:endParaRPr lang="en-US" sz="1600" dirty="0" smtClean="0">
              <a:solidFill>
                <a:srgbClr val="002060"/>
              </a:solidFill>
            </a:endParaRPr>
          </a:p>
          <a:p>
            <a:pPr indent="-342900" algn="ctr"/>
            <a:endParaRPr lang="en-US" dirty="0" smtClean="0">
              <a:solidFill>
                <a:srgbClr val="002060"/>
              </a:solidFill>
            </a:endParaRPr>
          </a:p>
          <a:p>
            <a:pPr marL="342900" indent="-342900"/>
            <a:endParaRPr lang="en-US" sz="300" b="1" i="1" dirty="0" smtClean="0">
              <a:solidFill>
                <a:srgbClr val="002060"/>
              </a:solidFill>
            </a:endParaRPr>
          </a:p>
          <a:p>
            <a:pPr indent="-342900" algn="ctr"/>
            <a:r>
              <a:rPr lang="en-US" i="1" dirty="0" smtClean="0">
                <a:solidFill>
                  <a:schemeClr val="bg1"/>
                </a:solidFill>
              </a:rPr>
              <a:t> </a:t>
            </a:r>
            <a:r>
              <a:rPr lang="en-US" i="1" dirty="0" err="1" smtClean="0">
                <a:solidFill>
                  <a:schemeClr val="bg1"/>
                </a:solidFill>
              </a:rPr>
              <a:t>Nawar</a:t>
            </a:r>
            <a:r>
              <a:rPr lang="en-US" i="1" dirty="0" smtClean="0">
                <a:solidFill>
                  <a:schemeClr val="bg1"/>
                </a:solidFill>
              </a:rPr>
              <a:t> El </a:t>
            </a:r>
            <a:r>
              <a:rPr lang="en-US" i="1" dirty="0" err="1" smtClean="0">
                <a:solidFill>
                  <a:schemeClr val="bg1"/>
                </a:solidFill>
              </a:rPr>
              <a:t>Husseini</a:t>
            </a:r>
            <a:r>
              <a:rPr lang="en-US" i="1" dirty="0" smtClean="0">
                <a:solidFill>
                  <a:schemeClr val="bg1"/>
                </a:solidFill>
              </a:rPr>
              <a:t> </a:t>
            </a:r>
          </a:p>
          <a:p>
            <a:pPr indent="-342900" algn="ctr"/>
            <a:r>
              <a:rPr lang="en-US" i="1" dirty="0" smtClean="0">
                <a:solidFill>
                  <a:schemeClr val="bg1"/>
                </a:solidFill>
              </a:rPr>
              <a:t> </a:t>
            </a:r>
            <a:r>
              <a:rPr lang="en-US" i="1" dirty="0" smtClean="0">
                <a:solidFill>
                  <a:schemeClr val="bg1"/>
                </a:solidFill>
              </a:rPr>
              <a:t>(</a:t>
            </a:r>
            <a:r>
              <a:rPr lang="en-US" sz="1400" i="1" dirty="0" smtClean="0">
                <a:solidFill>
                  <a:schemeClr val="bg1"/>
                </a:solidFill>
              </a:rPr>
              <a:t>marketing</a:t>
            </a:r>
            <a:r>
              <a:rPr lang="en-US" sz="1400" i="1" dirty="0" smtClean="0">
                <a:solidFill>
                  <a:schemeClr val="bg1"/>
                </a:solidFill>
              </a:rPr>
              <a:t>, data analysis</a:t>
            </a:r>
            <a:r>
              <a:rPr lang="en-US" sz="1600" i="1" dirty="0" smtClean="0">
                <a:solidFill>
                  <a:schemeClr val="bg1"/>
                </a:solidFill>
              </a:rPr>
              <a:t>)</a:t>
            </a:r>
          </a:p>
          <a:p>
            <a:pPr indent="-342900" algn="ctr"/>
            <a:endParaRPr lang="en-US" sz="1600" dirty="0" smtClean="0">
              <a:solidFill>
                <a:srgbClr val="002060"/>
              </a:solidFill>
            </a:endParaRPr>
          </a:p>
          <a:p>
            <a:pPr indent="-342900" algn="ctr"/>
            <a:endParaRPr lang="en-US" dirty="0" smtClean="0">
              <a:solidFill>
                <a:srgbClr val="002060"/>
              </a:solidFill>
            </a:endParaRPr>
          </a:p>
          <a:p>
            <a:pPr indent="-342900" algn="ctr"/>
            <a:endParaRPr lang="en-US" dirty="0" smtClean="0">
              <a:solidFill>
                <a:srgbClr val="002060"/>
              </a:solidFill>
            </a:endParaRPr>
          </a:p>
        </p:txBody>
      </p:sp>
      <p:sp>
        <p:nvSpPr>
          <p:cNvPr id="1028" name="AutoShape 4" descr="http://www.hackzurich.com/logo.png"/>
          <p:cNvSpPr>
            <a:spLocks noChangeAspect="1" noChangeArrowheads="1"/>
          </p:cNvSpPr>
          <p:nvPr/>
        </p:nvSpPr>
        <p:spPr bwMode="auto">
          <a:xfrm>
            <a:off x="155575" y="-108346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4038600" y="4743452"/>
            <a:ext cx="3352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i="1" dirty="0" smtClean="0">
                <a:solidFill>
                  <a:schemeClr val="bg1"/>
                </a:solidFill>
              </a:rPr>
              <a:t>2</a:t>
            </a:r>
            <a:r>
              <a:rPr lang="en-US" sz="1400" b="1" i="1" baseline="30000" dirty="0" smtClean="0">
                <a:solidFill>
                  <a:schemeClr val="bg1"/>
                </a:solidFill>
              </a:rPr>
              <a:t>nd</a:t>
            </a:r>
            <a:r>
              <a:rPr lang="en-US" sz="1400" b="1" i="1" dirty="0" smtClean="0">
                <a:solidFill>
                  <a:schemeClr val="bg1"/>
                </a:solidFill>
              </a:rPr>
              <a:t> - 4</a:t>
            </a:r>
            <a:r>
              <a:rPr lang="en-US" sz="1400" b="1" i="1" baseline="30000" dirty="0" smtClean="0">
                <a:solidFill>
                  <a:schemeClr val="bg1"/>
                </a:solidFill>
              </a:rPr>
              <a:t>th</a:t>
            </a:r>
            <a:r>
              <a:rPr lang="en-US" sz="1400" b="1" i="1" dirty="0" smtClean="0">
                <a:solidFill>
                  <a:schemeClr val="bg1"/>
                </a:solidFill>
              </a:rPr>
              <a:t> October 2015</a:t>
            </a:r>
            <a:r>
              <a:rPr lang="en-US" sz="1400" b="1" i="1" dirty="0" smtClean="0">
                <a:solidFill>
                  <a:schemeClr val="bg1"/>
                </a:solidFill>
              </a:rPr>
              <a:t>, 40h</a:t>
            </a:r>
            <a:endParaRPr lang="en-US" sz="1400" b="1" i="1" dirty="0">
              <a:solidFill>
                <a:schemeClr val="bg1"/>
              </a:solidFill>
            </a:endParaRPr>
          </a:p>
        </p:txBody>
      </p:sp>
      <p:sp>
        <p:nvSpPr>
          <p:cNvPr id="1032" name="AutoShape 8" descr="Lorenz Hänggi"/>
          <p:cNvSpPr>
            <a:spLocks noChangeAspect="1" noChangeArrowheads="1"/>
          </p:cNvSpPr>
          <p:nvPr/>
        </p:nvSpPr>
        <p:spPr bwMode="auto">
          <a:xfrm>
            <a:off x="155575" y="-108346"/>
            <a:ext cx="304800" cy="2286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114800" y="1581150"/>
            <a:ext cx="3505200" cy="304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Picture 9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000" y="1047750"/>
            <a:ext cx="9906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10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62000" y="2343150"/>
            <a:ext cx="9906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Picture 11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62000" y="3943350"/>
            <a:ext cx="990600" cy="10613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Picture 1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819400" y="4476750"/>
            <a:ext cx="1143000" cy="5118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" name="Bild 19" descr="2015-10-02 21.47.33.jpg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778" t="82540" r="9523" b="10406"/>
          <a:stretch/>
        </p:blipFill>
        <p:spPr>
          <a:xfrm>
            <a:off x="7924800" y="895350"/>
            <a:ext cx="870857" cy="36285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40030"/>
            <a:ext cx="7242048" cy="1798320"/>
          </a:xfrm>
        </p:spPr>
        <p:txBody>
          <a:bodyPr anchor="t">
            <a:normAutofit fontScale="90000"/>
          </a:bodyPr>
          <a:lstStyle/>
          <a:p>
            <a:r>
              <a:rPr lang="de-DE" dirty="0" smtClean="0"/>
              <a:t>SEARCH-</a:t>
            </a:r>
            <a:br>
              <a:rPr lang="de-DE" dirty="0" smtClean="0"/>
            </a:br>
            <a:r>
              <a:rPr lang="de-DE" dirty="0" smtClean="0"/>
              <a:t>  Fields</a:t>
            </a:r>
            <a:br>
              <a:rPr lang="de-DE" dirty="0" smtClean="0"/>
            </a:br>
            <a:r>
              <a:rPr lang="de-DE" dirty="0" smtClean="0"/>
              <a:t/>
            </a:r>
            <a:br>
              <a:rPr lang="de-DE" dirty="0" smtClean="0"/>
            </a:br>
            <a:r>
              <a:rPr lang="de-DE" dirty="0" smtClean="0">
                <a:sym typeface="Wingdings"/>
              </a:rPr>
              <a:t></a:t>
            </a:r>
            <a:r>
              <a:rPr lang="de-DE" dirty="0" smtClean="0"/>
              <a:t>SCORES</a:t>
            </a:r>
            <a:endParaRPr lang="de-DE" dirty="0"/>
          </a:p>
        </p:txBody>
      </p:sp>
      <p:pic>
        <p:nvPicPr>
          <p:cNvPr id="4" name="Bild 3" descr="2015-12-09 02.28.51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800" y="0"/>
            <a:ext cx="289177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818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4"/>
            <a:ext cx="7924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1200" b="1" u="sng" dirty="0" smtClean="0">
              <a:solidFill>
                <a:srgbClr val="FFC000"/>
              </a:solidFill>
            </a:endParaRPr>
          </a:p>
          <a:p>
            <a:r>
              <a:rPr lang="en-US" sz="2800" b="1" u="sng" dirty="0" smtClean="0">
                <a:solidFill>
                  <a:schemeClr val="accent4">
                    <a:lumMod val="75000"/>
                  </a:schemeClr>
                </a:solidFill>
              </a:rPr>
              <a:t>Major Activities </a:t>
            </a:r>
            <a:r>
              <a:rPr lang="en-US" sz="2800" b="1" u="sng" dirty="0" smtClean="0">
                <a:solidFill>
                  <a:schemeClr val="accent4">
                    <a:lumMod val="75000"/>
                  </a:schemeClr>
                </a:solidFill>
              </a:rPr>
              <a:t>that </a:t>
            </a:r>
            <a:r>
              <a:rPr lang="en-US" sz="2800" b="1" u="sng" dirty="0" smtClean="0">
                <a:solidFill>
                  <a:schemeClr val="accent4">
                    <a:lumMod val="75000"/>
                  </a:schemeClr>
                </a:solidFill>
              </a:rPr>
              <a:t>were implemented</a:t>
            </a:r>
            <a:r>
              <a:rPr lang="en-US" sz="2800" b="1" u="sng" dirty="0" smtClean="0">
                <a:solidFill>
                  <a:schemeClr val="accent4">
                    <a:lumMod val="75000"/>
                  </a:schemeClr>
                </a:solidFill>
              </a:rPr>
              <a:t>: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04800" y="767963"/>
            <a:ext cx="7086600" cy="42421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70000"/>
              </a:lnSpc>
              <a:buFont typeface="Wingdings" pitchFamily="2" charset="2"/>
              <a:buChar char="q"/>
            </a:pPr>
            <a:r>
              <a:rPr lang="en-US" sz="2000" dirty="0" smtClean="0">
                <a:solidFill>
                  <a:schemeClr val="bg1"/>
                </a:solidFill>
              </a:rPr>
              <a:t>Figure out which attributes are important to filter</a:t>
            </a:r>
          </a:p>
          <a:p>
            <a:pPr marL="342900" indent="-342900" algn="just">
              <a:lnSpc>
                <a:spcPct val="170000"/>
              </a:lnSpc>
              <a:buFont typeface="Wingdings" pitchFamily="2" charset="2"/>
              <a:buChar char="q"/>
            </a:pPr>
            <a:r>
              <a:rPr lang="en-US" sz="2000" dirty="0" smtClean="0">
                <a:solidFill>
                  <a:schemeClr val="bg1"/>
                </a:solidFill>
              </a:rPr>
              <a:t>Field study at </a:t>
            </a:r>
            <a:r>
              <a:rPr lang="en-US" sz="2000" dirty="0" err="1" smtClean="0">
                <a:solidFill>
                  <a:schemeClr val="bg1"/>
                </a:solidFill>
              </a:rPr>
              <a:t>hackZurich</a:t>
            </a:r>
            <a:r>
              <a:rPr lang="en-US" sz="2000" dirty="0" smtClean="0">
                <a:solidFill>
                  <a:schemeClr val="bg1"/>
                </a:solidFill>
              </a:rPr>
              <a:t> (&gt; 15 people)</a:t>
            </a:r>
          </a:p>
          <a:p>
            <a:pPr marL="342900" indent="-342900" algn="just">
              <a:lnSpc>
                <a:spcPct val="170000"/>
              </a:lnSpc>
              <a:buFont typeface="Wingdings" pitchFamily="2" charset="2"/>
              <a:buChar char="q"/>
            </a:pPr>
            <a:r>
              <a:rPr lang="en-US" sz="2000" dirty="0" smtClean="0">
                <a:solidFill>
                  <a:schemeClr val="bg1"/>
                </a:solidFill>
              </a:rPr>
              <a:t>Make research of the API</a:t>
            </a:r>
          </a:p>
          <a:p>
            <a:pPr marL="342900" indent="-342900" algn="just">
              <a:lnSpc>
                <a:spcPct val="170000"/>
              </a:lnSpc>
              <a:buFont typeface="Wingdings" pitchFamily="2" charset="2"/>
              <a:buChar char="q"/>
            </a:pPr>
            <a:r>
              <a:rPr lang="en-US" sz="2000" dirty="0" smtClean="0">
                <a:solidFill>
                  <a:schemeClr val="bg1"/>
                </a:solidFill>
              </a:rPr>
              <a:t>Wire framing &amp; navigation actions on high level</a:t>
            </a:r>
          </a:p>
          <a:p>
            <a:pPr marL="342900" indent="-342900" algn="just">
              <a:lnSpc>
                <a:spcPct val="170000"/>
              </a:lnSpc>
              <a:buFont typeface="Wingdings" pitchFamily="2" charset="2"/>
              <a:buChar char="q"/>
            </a:pPr>
            <a:r>
              <a:rPr lang="en-US" sz="2000" dirty="0" smtClean="0">
                <a:solidFill>
                  <a:schemeClr val="bg1"/>
                </a:solidFill>
              </a:rPr>
              <a:t>Determine which page is dynamic which is static </a:t>
            </a:r>
          </a:p>
          <a:p>
            <a:pPr marL="342900" indent="-342900" algn="just">
              <a:lnSpc>
                <a:spcPct val="170000"/>
              </a:lnSpc>
              <a:buFont typeface="Wingdings" pitchFamily="2" charset="2"/>
              <a:buChar char="q"/>
            </a:pPr>
            <a:r>
              <a:rPr lang="en-US" sz="2000" dirty="0" smtClean="0">
                <a:solidFill>
                  <a:schemeClr val="bg1"/>
                </a:solidFill>
              </a:rPr>
              <a:t>Design &amp; code for all the details of every page</a:t>
            </a:r>
          </a:p>
          <a:p>
            <a:pPr marL="342900" indent="-342900" algn="just">
              <a:lnSpc>
                <a:spcPct val="170000"/>
              </a:lnSpc>
              <a:buFont typeface="Wingdings" pitchFamily="2" charset="2"/>
              <a:buChar char="q"/>
            </a:pPr>
            <a:r>
              <a:rPr lang="en-US" sz="2000" dirty="0" smtClean="0">
                <a:solidFill>
                  <a:schemeClr val="bg1"/>
                </a:solidFill>
              </a:rPr>
              <a:t>Implement a static clickable App </a:t>
            </a:r>
          </a:p>
          <a:p>
            <a:pPr marL="342900" indent="-342900" algn="just">
              <a:lnSpc>
                <a:spcPct val="170000"/>
              </a:lnSpc>
              <a:buFont typeface="Wingdings" pitchFamily="2" charset="2"/>
              <a:buChar char="q"/>
            </a:pPr>
            <a:r>
              <a:rPr lang="en-US" sz="2000" dirty="0" smtClean="0">
                <a:solidFill>
                  <a:schemeClr val="bg1"/>
                </a:solidFill>
              </a:rPr>
              <a:t>Make every page </a:t>
            </a:r>
            <a:r>
              <a:rPr lang="en-US" sz="2000" dirty="0" smtClean="0">
                <a:solidFill>
                  <a:schemeClr val="bg1"/>
                </a:solidFill>
              </a:rPr>
              <a:t>dynamic, </a:t>
            </a:r>
            <a:r>
              <a:rPr lang="en-US" sz="2000" dirty="0" err="1" smtClean="0">
                <a:solidFill>
                  <a:schemeClr val="bg1"/>
                </a:solidFill>
              </a:rPr>
              <a:t>bugfixing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54386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1000" y="1276350"/>
            <a:ext cx="7467600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3200" b="1" u="sng" dirty="0" smtClean="0">
              <a:solidFill>
                <a:srgbClr val="FFC000"/>
              </a:solidFill>
            </a:endParaRPr>
          </a:p>
          <a:p>
            <a:pPr algn="ctr"/>
            <a:r>
              <a:rPr lang="en-US" sz="6600" dirty="0" smtClean="0">
                <a:solidFill>
                  <a:schemeClr val="bg1"/>
                </a:solidFill>
              </a:rPr>
              <a:t>What we achieved?</a:t>
            </a:r>
            <a:endParaRPr lang="en-US" sz="6600" dirty="0">
              <a:solidFill>
                <a:schemeClr val="bg1"/>
              </a:solidFill>
            </a:endParaRPr>
          </a:p>
          <a:p>
            <a:pPr algn="ctr"/>
            <a:r>
              <a:rPr lang="en-US" sz="6600" dirty="0" smtClean="0">
                <a:solidFill>
                  <a:schemeClr val="bg1"/>
                </a:solidFill>
              </a:rPr>
              <a:t>Demo</a:t>
            </a:r>
            <a:endParaRPr lang="en-US" sz="6600" dirty="0" smtClean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6200" y="87630"/>
            <a:ext cx="7242048" cy="579120"/>
          </a:xfrm>
        </p:spPr>
        <p:txBody>
          <a:bodyPr/>
          <a:lstStyle/>
          <a:p>
            <a:r>
              <a:rPr lang="de-DE" dirty="0" err="1" smtClean="0"/>
              <a:t>Among</a:t>
            </a:r>
            <a:r>
              <a:rPr lang="de-DE" dirty="0" smtClean="0"/>
              <a:t> </a:t>
            </a:r>
            <a:r>
              <a:rPr lang="de-DE" dirty="0" err="1" smtClean="0"/>
              <a:t>the</a:t>
            </a:r>
            <a:r>
              <a:rPr lang="de-DE" dirty="0" smtClean="0"/>
              <a:t> </a:t>
            </a:r>
            <a:r>
              <a:rPr lang="de-DE" dirty="0" err="1" smtClean="0"/>
              <a:t>best</a:t>
            </a:r>
            <a:r>
              <a:rPr lang="de-DE" dirty="0" smtClean="0"/>
              <a:t> 25 </a:t>
            </a:r>
            <a:r>
              <a:rPr lang="de-DE" dirty="0" err="1" smtClean="0"/>
              <a:t>ideas</a:t>
            </a:r>
            <a:endParaRPr lang="de-DE" dirty="0"/>
          </a:p>
        </p:txBody>
      </p:sp>
      <p:pic>
        <p:nvPicPr>
          <p:cNvPr id="3" name="Bild 2" descr="2015-10-04 14.21.19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666750"/>
            <a:ext cx="4648200" cy="2463546"/>
          </a:xfrm>
          <a:prstGeom prst="rect">
            <a:avLst/>
          </a:prstGeom>
        </p:spPr>
      </p:pic>
      <p:pic>
        <p:nvPicPr>
          <p:cNvPr id="4" name="Bild 3" descr="2015-10-03 20.41.28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400" y="819150"/>
            <a:ext cx="3454400" cy="2590800"/>
          </a:xfrm>
          <a:prstGeom prst="rect">
            <a:avLst/>
          </a:prstGeom>
        </p:spPr>
      </p:pic>
      <p:pic>
        <p:nvPicPr>
          <p:cNvPr id="5" name="Bild 4" descr="2015-10-03 16.53.00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2952750"/>
            <a:ext cx="2819400" cy="2114550"/>
          </a:xfrm>
          <a:prstGeom prst="rect">
            <a:avLst/>
          </a:prstGeom>
        </p:spPr>
      </p:pic>
      <p:pic>
        <p:nvPicPr>
          <p:cNvPr id="6" name="Bild 5" descr="2015-10-03 11.12.36.jp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00" y="2800350"/>
            <a:ext cx="2946400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6150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" descr="2015-12-09 02.28.51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0"/>
            <a:ext cx="2891773" cy="5143500"/>
          </a:xfrm>
          <a:prstGeom prst="rect">
            <a:avLst/>
          </a:prstGeom>
        </p:spPr>
      </p:pic>
      <p:pic>
        <p:nvPicPr>
          <p:cNvPr id="4" name="Bild 3" descr="2015-12-09 02.30.59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-19050"/>
            <a:ext cx="289177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4645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57200" y="285750"/>
            <a:ext cx="74676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3200" b="1" u="sng" dirty="0" smtClean="0">
              <a:solidFill>
                <a:srgbClr val="FFC000"/>
              </a:solidFill>
            </a:endParaRPr>
          </a:p>
          <a:p>
            <a:endParaRPr lang="en-US" dirty="0" smtClean="0">
              <a:solidFill>
                <a:schemeClr val="bg1"/>
              </a:solidFill>
            </a:endParaRPr>
          </a:p>
        </p:txBody>
      </p:sp>
      <p:pic>
        <p:nvPicPr>
          <p:cNvPr id="2" name="Bild 1" descr="2015-12-09 02.31.19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0"/>
            <a:ext cx="2891773" cy="5143500"/>
          </a:xfrm>
          <a:prstGeom prst="rect">
            <a:avLst/>
          </a:prstGeom>
        </p:spPr>
      </p:pic>
      <p:pic>
        <p:nvPicPr>
          <p:cNvPr id="5" name="Bild 4" descr="2015-10-04 07.41.42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0"/>
            <a:ext cx="2891773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57200" y="285750"/>
            <a:ext cx="74676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3200" b="1" u="sng" dirty="0" smtClean="0">
              <a:solidFill>
                <a:srgbClr val="FFC000"/>
              </a:solidFill>
            </a:endParaRPr>
          </a:p>
          <a:p>
            <a:endParaRPr lang="en-US" dirty="0" smtClean="0">
              <a:solidFill>
                <a:schemeClr val="bg1"/>
              </a:solidFill>
            </a:endParaRPr>
          </a:p>
        </p:txBody>
      </p:sp>
      <p:pic>
        <p:nvPicPr>
          <p:cNvPr id="2" name="Bild 1" descr="2015-12-09 02.31.35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4685" y="0"/>
            <a:ext cx="2891773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 5" descr="2015-10-04 07.44.44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33350"/>
            <a:ext cx="2431231" cy="4324350"/>
          </a:xfrm>
          <a:prstGeom prst="rect">
            <a:avLst/>
          </a:prstGeom>
        </p:spPr>
      </p:pic>
      <p:pic>
        <p:nvPicPr>
          <p:cNvPr id="8" name="Bild 7" descr="2015-10-04 07.45.08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00" y="0"/>
            <a:ext cx="2891773" cy="5143500"/>
          </a:xfrm>
          <a:prstGeom prst="rect">
            <a:avLst/>
          </a:prstGeom>
        </p:spPr>
      </p:pic>
      <p:pic>
        <p:nvPicPr>
          <p:cNvPr id="2" name="Bild 1" descr="2015-12-09 02.31.45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666750"/>
            <a:ext cx="2438400" cy="4337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0874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762000" y="1428750"/>
            <a:ext cx="60960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i="1" dirty="0" smtClean="0">
                <a:solidFill>
                  <a:schemeClr val="bg1"/>
                </a:solidFill>
              </a:rPr>
              <a:t>Thank you</a:t>
            </a:r>
            <a:endParaRPr lang="en-US" sz="6600" i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57200" y="285750"/>
            <a:ext cx="7467600" cy="34111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u="sng" dirty="0" smtClean="0">
                <a:solidFill>
                  <a:schemeClr val="accent4">
                    <a:lumMod val="75000"/>
                  </a:schemeClr>
                </a:solidFill>
              </a:rPr>
              <a:t>Mission</a:t>
            </a:r>
            <a:endParaRPr lang="en-US" sz="3200" b="1" u="sng" dirty="0" smtClean="0">
              <a:solidFill>
                <a:schemeClr val="accent4">
                  <a:lumMod val="75000"/>
                </a:schemeClr>
              </a:solidFill>
            </a:endParaRPr>
          </a:p>
          <a:p>
            <a:endParaRPr lang="en-US" dirty="0" smtClean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sz="2800" i="1" dirty="0" smtClean="0">
                <a:solidFill>
                  <a:schemeClr val="bg1"/>
                </a:solidFill>
              </a:rPr>
              <a:t> Develop a cool, transparent &amp; user friendly </a:t>
            </a:r>
            <a:r>
              <a:rPr lang="en-US" sz="2800" i="1" dirty="0" err="1" smtClean="0">
                <a:solidFill>
                  <a:schemeClr val="bg1"/>
                </a:solidFill>
              </a:rPr>
              <a:t>iOS</a:t>
            </a:r>
            <a:r>
              <a:rPr lang="en-US" sz="2800" i="1" dirty="0" smtClean="0">
                <a:solidFill>
                  <a:schemeClr val="bg1"/>
                </a:solidFill>
              </a:rPr>
              <a:t> App (in 40 hrs) which guides you to your dream car by hunting just the right </a:t>
            </a:r>
            <a:r>
              <a:rPr lang="en-US" sz="2800" i="1" dirty="0" smtClean="0">
                <a:solidFill>
                  <a:schemeClr val="bg1"/>
                </a:solidFill>
              </a:rPr>
              <a:t>ones </a:t>
            </a:r>
            <a:r>
              <a:rPr lang="en-US" sz="2800" i="1" dirty="0" smtClean="0">
                <a:solidFill>
                  <a:schemeClr val="bg1"/>
                </a:solidFill>
              </a:rPr>
              <a:t>based on who you are</a:t>
            </a:r>
            <a:endParaRPr lang="en-US" sz="2800" i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1000" y="1276350"/>
            <a:ext cx="7467600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3200" b="1" u="sng" dirty="0" smtClean="0">
              <a:solidFill>
                <a:srgbClr val="FFC000"/>
              </a:solidFill>
            </a:endParaRPr>
          </a:p>
          <a:p>
            <a:pPr algn="ctr"/>
            <a:r>
              <a:rPr lang="en-US" sz="6600" dirty="0" smtClean="0">
                <a:solidFill>
                  <a:schemeClr val="bg1"/>
                </a:solidFill>
              </a:rPr>
              <a:t>What is the main idea?</a:t>
            </a:r>
            <a:endParaRPr lang="en-US" sz="66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30264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Main </a:t>
            </a:r>
            <a:r>
              <a:rPr lang="de-DE" dirty="0" err="1" smtClean="0"/>
              <a:t>idea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e-DE" dirty="0" err="1" smtClean="0">
                <a:solidFill>
                  <a:schemeClr val="bg1"/>
                </a:solidFill>
              </a:rPr>
              <a:t>Searching</a:t>
            </a:r>
            <a:r>
              <a:rPr lang="de-DE" dirty="0" smtClean="0">
                <a:solidFill>
                  <a:schemeClr val="bg1"/>
                </a:solidFill>
              </a:rPr>
              <a:t> </a:t>
            </a:r>
            <a:r>
              <a:rPr lang="de-DE" dirty="0" err="1" smtClean="0">
                <a:solidFill>
                  <a:schemeClr val="bg1"/>
                </a:solidFill>
              </a:rPr>
              <a:t>for</a:t>
            </a:r>
            <a:r>
              <a:rPr lang="de-DE" dirty="0" smtClean="0">
                <a:solidFill>
                  <a:schemeClr val="bg1"/>
                </a:solidFill>
              </a:rPr>
              <a:t> a </a:t>
            </a:r>
            <a:r>
              <a:rPr lang="de-DE" dirty="0" err="1" smtClean="0">
                <a:solidFill>
                  <a:schemeClr val="bg1"/>
                </a:solidFill>
              </a:rPr>
              <a:t>car</a:t>
            </a:r>
            <a:r>
              <a:rPr lang="de-DE" dirty="0" smtClean="0">
                <a:solidFill>
                  <a:schemeClr val="bg1"/>
                </a:solidFill>
              </a:rPr>
              <a:t> </a:t>
            </a:r>
            <a:r>
              <a:rPr lang="de-DE" dirty="0" err="1" smtClean="0">
                <a:solidFill>
                  <a:schemeClr val="bg1"/>
                </a:solidFill>
              </a:rPr>
              <a:t>is</a:t>
            </a:r>
            <a:r>
              <a:rPr lang="de-DE" dirty="0" smtClean="0">
                <a:solidFill>
                  <a:schemeClr val="bg1"/>
                </a:solidFill>
              </a:rPr>
              <a:t> </a:t>
            </a:r>
            <a:r>
              <a:rPr lang="de-DE" dirty="0" err="1" smtClean="0">
                <a:solidFill>
                  <a:schemeClr val="bg1"/>
                </a:solidFill>
              </a:rPr>
              <a:t>too</a:t>
            </a:r>
            <a:r>
              <a:rPr lang="de-DE" dirty="0" smtClean="0">
                <a:solidFill>
                  <a:schemeClr val="bg1"/>
                </a:solidFill>
              </a:rPr>
              <a:t> </a:t>
            </a:r>
            <a:r>
              <a:rPr lang="de-DE" dirty="0" err="1" smtClean="0">
                <a:solidFill>
                  <a:schemeClr val="bg1"/>
                </a:solidFill>
              </a:rPr>
              <a:t>complex</a:t>
            </a:r>
            <a:r>
              <a:rPr lang="de-DE" dirty="0" smtClean="0">
                <a:solidFill>
                  <a:schemeClr val="bg1"/>
                </a:solidFill>
              </a:rPr>
              <a:t> (</a:t>
            </a:r>
            <a:r>
              <a:rPr lang="de-DE" dirty="0" err="1" smtClean="0">
                <a:solidFill>
                  <a:schemeClr val="bg1"/>
                </a:solidFill>
              </a:rPr>
              <a:t>too</a:t>
            </a:r>
            <a:r>
              <a:rPr lang="de-DE" dirty="0" smtClean="0">
                <a:solidFill>
                  <a:schemeClr val="bg1"/>
                </a:solidFill>
              </a:rPr>
              <a:t> </a:t>
            </a:r>
            <a:r>
              <a:rPr lang="de-DE" dirty="0" err="1" smtClean="0">
                <a:solidFill>
                  <a:schemeClr val="bg1"/>
                </a:solidFill>
              </a:rPr>
              <a:t>many</a:t>
            </a:r>
            <a:r>
              <a:rPr lang="de-DE" dirty="0" smtClean="0">
                <a:solidFill>
                  <a:schemeClr val="bg1"/>
                </a:solidFill>
              </a:rPr>
              <a:t> </a:t>
            </a:r>
            <a:r>
              <a:rPr lang="de-DE" dirty="0" err="1" smtClean="0">
                <a:solidFill>
                  <a:schemeClr val="bg1"/>
                </a:solidFill>
              </a:rPr>
              <a:t>fields</a:t>
            </a:r>
            <a:r>
              <a:rPr lang="de-DE" dirty="0" smtClean="0">
                <a:solidFill>
                  <a:schemeClr val="bg1"/>
                </a:solidFill>
              </a:rPr>
              <a:t>) </a:t>
            </a:r>
            <a:r>
              <a:rPr lang="de-DE" dirty="0" smtClean="0">
                <a:solidFill>
                  <a:schemeClr val="bg1"/>
                </a:solidFill>
                <a:sym typeface="Wingdings"/>
              </a:rPr>
              <a:t> </a:t>
            </a:r>
            <a:r>
              <a:rPr lang="de-DE" dirty="0" err="1" smtClean="0">
                <a:solidFill>
                  <a:schemeClr val="bg1"/>
                </a:solidFill>
                <a:sym typeface="Wingdings"/>
              </a:rPr>
              <a:t>we</a:t>
            </a:r>
            <a:r>
              <a:rPr lang="de-DE" dirty="0" smtClean="0">
                <a:solidFill>
                  <a:schemeClr val="bg1"/>
                </a:solidFill>
                <a:sym typeface="Wingdings"/>
              </a:rPr>
              <a:t> </a:t>
            </a:r>
            <a:r>
              <a:rPr lang="de-DE" dirty="0" err="1" smtClean="0">
                <a:solidFill>
                  <a:schemeClr val="bg1"/>
                </a:solidFill>
                <a:sym typeface="Wingdings"/>
              </a:rPr>
              <a:t>are</a:t>
            </a:r>
            <a:r>
              <a:rPr lang="de-DE" dirty="0" smtClean="0">
                <a:solidFill>
                  <a:schemeClr val="bg1"/>
                </a:solidFill>
                <a:sym typeface="Wingdings"/>
              </a:rPr>
              <a:t> </a:t>
            </a:r>
            <a:r>
              <a:rPr lang="de-DE" dirty="0" err="1" smtClean="0">
                <a:solidFill>
                  <a:schemeClr val="bg1"/>
                </a:solidFill>
                <a:sym typeface="Wingdings"/>
              </a:rPr>
              <a:t>looking</a:t>
            </a:r>
            <a:r>
              <a:rPr lang="de-DE" dirty="0" smtClean="0">
                <a:solidFill>
                  <a:schemeClr val="bg1"/>
                </a:solidFill>
                <a:sym typeface="Wingdings"/>
              </a:rPr>
              <a:t> </a:t>
            </a:r>
            <a:r>
              <a:rPr lang="de-DE" dirty="0" err="1" smtClean="0">
                <a:solidFill>
                  <a:schemeClr val="bg1"/>
                </a:solidFill>
                <a:sym typeface="Wingdings"/>
              </a:rPr>
              <a:t>for</a:t>
            </a:r>
            <a:r>
              <a:rPr lang="de-DE" dirty="0" smtClean="0">
                <a:solidFill>
                  <a:schemeClr val="bg1"/>
                </a:solidFill>
                <a:sym typeface="Wingdings"/>
              </a:rPr>
              <a:t> a simpler </a:t>
            </a:r>
            <a:r>
              <a:rPr lang="de-DE" dirty="0" err="1" smtClean="0">
                <a:solidFill>
                  <a:schemeClr val="bg1"/>
                </a:solidFill>
                <a:sym typeface="Wingdings"/>
              </a:rPr>
              <a:t>way</a:t>
            </a:r>
            <a:endParaRPr lang="de-DE" dirty="0" smtClean="0">
              <a:solidFill>
                <a:schemeClr val="bg1"/>
              </a:solidFill>
              <a:sym typeface="Wingdings"/>
            </a:endParaRPr>
          </a:p>
          <a:p>
            <a:endParaRPr lang="de-DE" dirty="0">
              <a:solidFill>
                <a:schemeClr val="bg1"/>
              </a:solidFill>
              <a:sym typeface="Wingdings"/>
            </a:endParaRPr>
          </a:p>
          <a:p>
            <a:r>
              <a:rPr lang="de-DE" dirty="0" smtClean="0">
                <a:solidFill>
                  <a:schemeClr val="bg1"/>
                </a:solidFill>
                <a:sym typeface="Wingdings"/>
              </a:rPr>
              <a:t>Search </a:t>
            </a:r>
            <a:r>
              <a:rPr lang="de-DE" dirty="0" err="1" smtClean="0">
                <a:solidFill>
                  <a:schemeClr val="bg1"/>
                </a:solidFill>
                <a:sym typeface="Wingdings"/>
              </a:rPr>
              <a:t>best</a:t>
            </a:r>
            <a:r>
              <a:rPr lang="de-DE" dirty="0" smtClean="0">
                <a:solidFill>
                  <a:schemeClr val="bg1"/>
                </a:solidFill>
                <a:sym typeface="Wingdings"/>
              </a:rPr>
              <a:t> </a:t>
            </a:r>
            <a:r>
              <a:rPr lang="de-DE" dirty="0" err="1" smtClean="0">
                <a:solidFill>
                  <a:schemeClr val="bg1"/>
                </a:solidFill>
                <a:sym typeface="Wingdings"/>
              </a:rPr>
              <a:t>scoring</a:t>
            </a:r>
            <a:r>
              <a:rPr lang="de-DE" dirty="0" smtClean="0">
                <a:solidFill>
                  <a:schemeClr val="bg1"/>
                </a:solidFill>
                <a:sym typeface="Wingdings"/>
              </a:rPr>
              <a:t> </a:t>
            </a:r>
            <a:r>
              <a:rPr lang="de-DE" dirty="0" err="1" smtClean="0">
                <a:solidFill>
                  <a:schemeClr val="bg1"/>
                </a:solidFill>
                <a:sym typeface="Wingdings"/>
              </a:rPr>
              <a:t>matches</a:t>
            </a:r>
            <a:r>
              <a:rPr lang="de-DE" dirty="0" smtClean="0">
                <a:solidFill>
                  <a:schemeClr val="bg1"/>
                </a:solidFill>
                <a:sym typeface="Wingdings"/>
              </a:rPr>
              <a:t> </a:t>
            </a:r>
            <a:r>
              <a:rPr lang="de-DE" dirty="0" err="1" smtClean="0">
                <a:solidFill>
                  <a:schemeClr val="bg1"/>
                </a:solidFill>
                <a:sym typeface="Wingdings"/>
              </a:rPr>
              <a:t>based</a:t>
            </a:r>
            <a:r>
              <a:rPr lang="de-DE" dirty="0" smtClean="0">
                <a:solidFill>
                  <a:schemeClr val="bg1"/>
                </a:solidFill>
                <a:sym typeface="Wingdings"/>
              </a:rPr>
              <a:t> on </a:t>
            </a:r>
            <a:r>
              <a:rPr lang="de-DE" dirty="0" err="1" smtClean="0">
                <a:solidFill>
                  <a:schemeClr val="bg1"/>
                </a:solidFill>
                <a:sym typeface="Wingdings"/>
              </a:rPr>
              <a:t>profile</a:t>
            </a:r>
            <a:endParaRPr lang="de-DE" dirty="0" smtClean="0">
              <a:solidFill>
                <a:schemeClr val="bg1"/>
              </a:solidFill>
              <a:sym typeface="Wingdings"/>
            </a:endParaRPr>
          </a:p>
          <a:p>
            <a:r>
              <a:rPr lang="de-DE" dirty="0" err="1" smtClean="0">
                <a:solidFill>
                  <a:schemeClr val="bg1"/>
                </a:solidFill>
              </a:rPr>
              <a:t>Showing</a:t>
            </a:r>
            <a:r>
              <a:rPr lang="de-DE" dirty="0" smtClean="0">
                <a:solidFill>
                  <a:schemeClr val="bg1"/>
                </a:solidFill>
              </a:rPr>
              <a:t> </a:t>
            </a:r>
            <a:r>
              <a:rPr lang="de-DE" dirty="0" err="1" smtClean="0">
                <a:solidFill>
                  <a:schemeClr val="bg1"/>
                </a:solidFill>
              </a:rPr>
              <a:t>the</a:t>
            </a:r>
            <a:r>
              <a:rPr lang="de-DE" dirty="0" smtClean="0">
                <a:solidFill>
                  <a:schemeClr val="bg1"/>
                </a:solidFill>
              </a:rPr>
              <a:t> TCO = Total </a:t>
            </a:r>
            <a:r>
              <a:rPr lang="de-DE" dirty="0" err="1" smtClean="0">
                <a:solidFill>
                  <a:schemeClr val="bg1"/>
                </a:solidFill>
              </a:rPr>
              <a:t>Cost</a:t>
            </a:r>
            <a:r>
              <a:rPr lang="de-DE" dirty="0" smtClean="0">
                <a:solidFill>
                  <a:schemeClr val="bg1"/>
                </a:solidFill>
              </a:rPr>
              <a:t> </a:t>
            </a:r>
            <a:r>
              <a:rPr lang="de-DE" dirty="0" err="1" smtClean="0">
                <a:solidFill>
                  <a:schemeClr val="bg1"/>
                </a:solidFill>
              </a:rPr>
              <a:t>of</a:t>
            </a:r>
            <a:r>
              <a:rPr lang="de-DE" dirty="0" smtClean="0">
                <a:solidFill>
                  <a:schemeClr val="bg1"/>
                </a:solidFill>
              </a:rPr>
              <a:t> Ownership </a:t>
            </a:r>
            <a:r>
              <a:rPr lang="de-DE" dirty="0" err="1" smtClean="0">
                <a:solidFill>
                  <a:schemeClr val="bg1"/>
                </a:solidFill>
              </a:rPr>
              <a:t>to</a:t>
            </a:r>
            <a:r>
              <a:rPr lang="de-DE" dirty="0" smtClean="0">
                <a:solidFill>
                  <a:schemeClr val="bg1"/>
                </a:solidFill>
              </a:rPr>
              <a:t> </a:t>
            </a:r>
            <a:r>
              <a:rPr lang="de-DE" dirty="0" err="1" smtClean="0">
                <a:solidFill>
                  <a:schemeClr val="bg1"/>
                </a:solidFill>
              </a:rPr>
              <a:t>know</a:t>
            </a:r>
            <a:r>
              <a:rPr lang="de-DE" dirty="0" smtClean="0">
                <a:solidFill>
                  <a:schemeClr val="bg1"/>
                </a:solidFill>
              </a:rPr>
              <a:t> </a:t>
            </a:r>
            <a:r>
              <a:rPr lang="de-DE" dirty="0" err="1" smtClean="0">
                <a:solidFill>
                  <a:schemeClr val="bg1"/>
                </a:solidFill>
              </a:rPr>
              <a:t>what</a:t>
            </a:r>
            <a:r>
              <a:rPr lang="de-DE" dirty="0" smtClean="0">
                <a:solidFill>
                  <a:schemeClr val="bg1"/>
                </a:solidFill>
              </a:rPr>
              <a:t> </a:t>
            </a:r>
            <a:r>
              <a:rPr lang="de-DE" dirty="0" err="1" smtClean="0">
                <a:solidFill>
                  <a:schemeClr val="bg1"/>
                </a:solidFill>
              </a:rPr>
              <a:t>is</a:t>
            </a:r>
            <a:r>
              <a:rPr lang="de-DE" dirty="0" smtClean="0">
                <a:solidFill>
                  <a:schemeClr val="bg1"/>
                </a:solidFill>
              </a:rPr>
              <a:t> </a:t>
            </a:r>
            <a:r>
              <a:rPr lang="de-DE" dirty="0" err="1" smtClean="0">
                <a:solidFill>
                  <a:schemeClr val="bg1"/>
                </a:solidFill>
              </a:rPr>
              <a:t>the</a:t>
            </a:r>
            <a:r>
              <a:rPr lang="de-DE" dirty="0" smtClean="0">
                <a:solidFill>
                  <a:schemeClr val="bg1"/>
                </a:solidFill>
              </a:rPr>
              <a:t> </a:t>
            </a:r>
            <a:r>
              <a:rPr lang="de-DE" dirty="0" err="1" smtClean="0">
                <a:solidFill>
                  <a:schemeClr val="bg1"/>
                </a:solidFill>
              </a:rPr>
              <a:t>price</a:t>
            </a:r>
            <a:r>
              <a:rPr lang="de-DE" dirty="0" smtClean="0">
                <a:solidFill>
                  <a:schemeClr val="bg1"/>
                </a:solidFill>
              </a:rPr>
              <a:t> / </a:t>
            </a:r>
            <a:r>
              <a:rPr lang="de-DE" dirty="0" err="1" smtClean="0">
                <a:solidFill>
                  <a:schemeClr val="bg1"/>
                </a:solidFill>
              </a:rPr>
              <a:t>month</a:t>
            </a:r>
            <a:r>
              <a:rPr lang="de-DE" dirty="0" smtClean="0">
                <a:solidFill>
                  <a:schemeClr val="bg1"/>
                </a:solidFill>
              </a:rPr>
              <a:t> (</a:t>
            </a:r>
            <a:r>
              <a:rPr lang="de-DE" dirty="0" err="1" smtClean="0">
                <a:solidFill>
                  <a:schemeClr val="bg1"/>
                </a:solidFill>
              </a:rPr>
              <a:t>incl</a:t>
            </a:r>
            <a:r>
              <a:rPr lang="de-DE" dirty="0" smtClean="0">
                <a:solidFill>
                  <a:schemeClr val="bg1"/>
                </a:solidFill>
              </a:rPr>
              <a:t> </a:t>
            </a:r>
            <a:r>
              <a:rPr lang="de-DE" dirty="0" err="1" smtClean="0">
                <a:solidFill>
                  <a:schemeClr val="bg1"/>
                </a:solidFill>
              </a:rPr>
              <a:t>insurance</a:t>
            </a:r>
            <a:r>
              <a:rPr lang="de-DE" dirty="0" smtClean="0">
                <a:solidFill>
                  <a:schemeClr val="bg1"/>
                </a:solidFill>
              </a:rPr>
              <a:t>, </a:t>
            </a:r>
            <a:r>
              <a:rPr lang="de-DE" dirty="0" err="1" smtClean="0">
                <a:solidFill>
                  <a:schemeClr val="bg1"/>
                </a:solidFill>
              </a:rPr>
              <a:t>taxes</a:t>
            </a:r>
            <a:r>
              <a:rPr lang="de-DE" dirty="0" smtClean="0">
                <a:solidFill>
                  <a:schemeClr val="bg1"/>
                </a:solidFill>
              </a:rPr>
              <a:t>, </a:t>
            </a:r>
            <a:r>
              <a:rPr lang="de-DE" dirty="0" err="1" smtClean="0">
                <a:solidFill>
                  <a:schemeClr val="bg1"/>
                </a:solidFill>
              </a:rPr>
              <a:t>tires</a:t>
            </a:r>
            <a:r>
              <a:rPr lang="de-DE" dirty="0" smtClean="0">
                <a:solidFill>
                  <a:schemeClr val="bg1"/>
                </a:solidFill>
              </a:rPr>
              <a:t>, </a:t>
            </a:r>
            <a:r>
              <a:rPr lang="de-DE" dirty="0" err="1" smtClean="0">
                <a:solidFill>
                  <a:schemeClr val="bg1"/>
                </a:solidFill>
              </a:rPr>
              <a:t>rep</a:t>
            </a:r>
            <a:r>
              <a:rPr lang="de-DE" dirty="0" smtClean="0">
                <a:solidFill>
                  <a:schemeClr val="bg1"/>
                </a:solidFill>
              </a:rPr>
              <a:t>, </a:t>
            </a:r>
            <a:r>
              <a:rPr lang="de-DE" dirty="0" err="1" smtClean="0">
                <a:solidFill>
                  <a:schemeClr val="bg1"/>
                </a:solidFill>
              </a:rPr>
              <a:t>service</a:t>
            </a:r>
            <a:r>
              <a:rPr lang="de-DE" dirty="0" smtClean="0">
                <a:solidFill>
                  <a:schemeClr val="bg1"/>
                </a:solidFill>
              </a:rPr>
              <a:t>, ...)</a:t>
            </a:r>
          </a:p>
          <a:p>
            <a:r>
              <a:rPr lang="de-DE" dirty="0" smtClean="0">
                <a:solidFill>
                  <a:schemeClr val="bg1"/>
                </a:solidFill>
              </a:rPr>
              <a:t>Find </a:t>
            </a:r>
            <a:r>
              <a:rPr lang="de-DE" dirty="0" err="1" smtClean="0">
                <a:solidFill>
                  <a:schemeClr val="bg1"/>
                </a:solidFill>
              </a:rPr>
              <a:t>dealership</a:t>
            </a:r>
            <a:r>
              <a:rPr lang="de-DE" dirty="0" smtClean="0">
                <a:solidFill>
                  <a:schemeClr val="bg1"/>
                </a:solidFill>
              </a:rPr>
              <a:t> </a:t>
            </a:r>
            <a:r>
              <a:rPr lang="de-DE" dirty="0" err="1" smtClean="0">
                <a:solidFill>
                  <a:schemeClr val="bg1"/>
                </a:solidFill>
              </a:rPr>
              <a:t>of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 smtClean="0">
                <a:solidFill>
                  <a:schemeClr val="bg1"/>
                </a:solidFill>
              </a:rPr>
              <a:t>favorite</a:t>
            </a:r>
            <a:r>
              <a:rPr lang="de-DE" dirty="0" smtClean="0">
                <a:solidFill>
                  <a:schemeClr val="bg1"/>
                </a:solidFill>
              </a:rPr>
              <a:t> </a:t>
            </a:r>
            <a:r>
              <a:rPr lang="de-DE" dirty="0" err="1" smtClean="0">
                <a:solidFill>
                  <a:schemeClr val="bg1"/>
                </a:solidFill>
              </a:rPr>
              <a:t>cars</a:t>
            </a:r>
            <a:r>
              <a:rPr lang="de-DE" dirty="0" smtClean="0">
                <a:solidFill>
                  <a:schemeClr val="bg1"/>
                </a:solidFill>
              </a:rPr>
              <a:t> </a:t>
            </a:r>
            <a:r>
              <a:rPr lang="de-DE" dirty="0" err="1" smtClean="0">
                <a:solidFill>
                  <a:schemeClr val="bg1"/>
                </a:solidFill>
              </a:rPr>
              <a:t>using</a:t>
            </a:r>
            <a:r>
              <a:rPr lang="de-DE" dirty="0" smtClean="0">
                <a:solidFill>
                  <a:schemeClr val="bg1"/>
                </a:solidFill>
              </a:rPr>
              <a:t> </a:t>
            </a:r>
            <a:r>
              <a:rPr lang="de-DE" dirty="0" err="1" smtClean="0">
                <a:solidFill>
                  <a:schemeClr val="bg1"/>
                </a:solidFill>
              </a:rPr>
              <a:t>MapKit</a:t>
            </a:r>
            <a:endParaRPr lang="de-DE" dirty="0" smtClean="0">
              <a:solidFill>
                <a:schemeClr val="bg1"/>
              </a:solidFill>
            </a:endParaRPr>
          </a:p>
          <a:p>
            <a:r>
              <a:rPr lang="de-DE" dirty="0" smtClean="0">
                <a:solidFill>
                  <a:schemeClr val="bg1"/>
                </a:solidFill>
              </a:rPr>
              <a:t>Find </a:t>
            </a:r>
            <a:r>
              <a:rPr lang="de-DE" dirty="0" err="1" smtClean="0">
                <a:solidFill>
                  <a:schemeClr val="bg1"/>
                </a:solidFill>
              </a:rPr>
              <a:t>car</a:t>
            </a:r>
            <a:r>
              <a:rPr lang="de-DE" dirty="0" smtClean="0">
                <a:solidFill>
                  <a:schemeClr val="bg1"/>
                </a:solidFill>
              </a:rPr>
              <a:t> </a:t>
            </a:r>
            <a:r>
              <a:rPr lang="de-DE" dirty="0" err="1" smtClean="0">
                <a:solidFill>
                  <a:schemeClr val="bg1"/>
                </a:solidFill>
              </a:rPr>
              <a:t>at</a:t>
            </a:r>
            <a:r>
              <a:rPr lang="de-DE" dirty="0" smtClean="0">
                <a:solidFill>
                  <a:schemeClr val="bg1"/>
                </a:solidFill>
              </a:rPr>
              <a:t> </a:t>
            </a:r>
            <a:r>
              <a:rPr lang="de-DE" dirty="0" err="1" smtClean="0">
                <a:solidFill>
                  <a:schemeClr val="bg1"/>
                </a:solidFill>
              </a:rPr>
              <a:t>dealership</a:t>
            </a:r>
            <a:r>
              <a:rPr lang="de-DE" dirty="0" smtClean="0">
                <a:solidFill>
                  <a:schemeClr val="bg1"/>
                </a:solidFill>
              </a:rPr>
              <a:t> </a:t>
            </a:r>
            <a:r>
              <a:rPr lang="de-DE" dirty="0" err="1" smtClean="0">
                <a:solidFill>
                  <a:schemeClr val="bg1"/>
                </a:solidFill>
              </a:rPr>
              <a:t>while</a:t>
            </a:r>
            <a:r>
              <a:rPr lang="de-DE" dirty="0" smtClean="0">
                <a:solidFill>
                  <a:schemeClr val="bg1"/>
                </a:solidFill>
              </a:rPr>
              <a:t> </a:t>
            </a:r>
            <a:r>
              <a:rPr lang="de-DE" dirty="0" err="1" smtClean="0">
                <a:solidFill>
                  <a:schemeClr val="bg1"/>
                </a:solidFill>
              </a:rPr>
              <a:t>location</a:t>
            </a:r>
            <a:r>
              <a:rPr lang="de-DE" dirty="0" smtClean="0">
                <a:solidFill>
                  <a:schemeClr val="bg1"/>
                </a:solidFill>
              </a:rPr>
              <a:t> </a:t>
            </a:r>
            <a:r>
              <a:rPr lang="de-DE" dirty="0" err="1" smtClean="0">
                <a:solidFill>
                  <a:schemeClr val="bg1"/>
                </a:solidFill>
              </a:rPr>
              <a:t>car</a:t>
            </a:r>
            <a:r>
              <a:rPr lang="de-DE" dirty="0" smtClean="0">
                <a:solidFill>
                  <a:schemeClr val="bg1"/>
                </a:solidFill>
              </a:rPr>
              <a:t> </a:t>
            </a:r>
            <a:r>
              <a:rPr lang="de-DE" dirty="0" err="1" smtClean="0">
                <a:solidFill>
                  <a:schemeClr val="bg1"/>
                </a:solidFill>
              </a:rPr>
              <a:t>using</a:t>
            </a:r>
            <a:r>
              <a:rPr lang="de-DE" dirty="0" smtClean="0">
                <a:solidFill>
                  <a:schemeClr val="bg1"/>
                </a:solidFill>
              </a:rPr>
              <a:t> </a:t>
            </a:r>
            <a:r>
              <a:rPr lang="de-DE" dirty="0" err="1" smtClean="0">
                <a:solidFill>
                  <a:schemeClr val="bg1"/>
                </a:solidFill>
              </a:rPr>
              <a:t>iBeacons</a:t>
            </a:r>
            <a:r>
              <a:rPr lang="de-DE" dirty="0" smtClean="0">
                <a:solidFill>
                  <a:schemeClr val="bg1"/>
                </a:solidFill>
              </a:rPr>
              <a:t> (</a:t>
            </a:r>
            <a:r>
              <a:rPr lang="de-DE" dirty="0" err="1" smtClean="0">
                <a:solidFill>
                  <a:schemeClr val="bg1"/>
                </a:solidFill>
              </a:rPr>
              <a:t>bluetooth</a:t>
            </a:r>
            <a:r>
              <a:rPr lang="de-DE" dirty="0" smtClean="0">
                <a:solidFill>
                  <a:schemeClr val="bg1"/>
                </a:solidFill>
              </a:rPr>
              <a:t> </a:t>
            </a:r>
            <a:r>
              <a:rPr lang="de-DE" dirty="0" err="1" smtClean="0">
                <a:solidFill>
                  <a:schemeClr val="bg1"/>
                </a:solidFill>
              </a:rPr>
              <a:t>enabled</a:t>
            </a:r>
            <a:r>
              <a:rPr lang="de-DE" dirty="0" smtClean="0">
                <a:solidFill>
                  <a:schemeClr val="bg1"/>
                </a:solidFill>
              </a:rPr>
              <a:t> </a:t>
            </a:r>
            <a:r>
              <a:rPr lang="de-DE" dirty="0" err="1" smtClean="0">
                <a:solidFill>
                  <a:schemeClr val="bg1"/>
                </a:solidFill>
              </a:rPr>
              <a:t>devices</a:t>
            </a:r>
            <a:r>
              <a:rPr lang="de-DE" dirty="0" smtClean="0">
                <a:solidFill>
                  <a:schemeClr val="bg1"/>
                </a:solidFill>
              </a:rPr>
              <a:t> in </a:t>
            </a:r>
            <a:r>
              <a:rPr lang="de-DE" dirty="0" err="1" smtClean="0">
                <a:solidFill>
                  <a:schemeClr val="bg1"/>
                </a:solidFill>
              </a:rPr>
              <a:t>car</a:t>
            </a:r>
            <a:r>
              <a:rPr lang="de-DE" dirty="0" smtClean="0">
                <a:solidFill>
                  <a:schemeClr val="bg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5426222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Deep</a:t>
            </a:r>
            <a:r>
              <a:rPr lang="de-DE" dirty="0" smtClean="0"/>
              <a:t> </a:t>
            </a:r>
            <a:r>
              <a:rPr lang="de-DE" dirty="0" err="1" smtClean="0"/>
              <a:t>dive</a:t>
            </a:r>
            <a:r>
              <a:rPr lang="de-DE" dirty="0" smtClean="0"/>
              <a:t>: TCO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207062"/>
            <a:ext cx="7467600" cy="3634740"/>
          </a:xfrm>
        </p:spPr>
        <p:txBody>
          <a:bodyPr>
            <a:normAutofit lnSpcReduction="10000"/>
          </a:bodyPr>
          <a:lstStyle/>
          <a:p>
            <a:r>
              <a:rPr lang="de-DE" dirty="0" smtClean="0">
                <a:solidFill>
                  <a:srgbClr val="FFFF00"/>
                </a:solidFill>
              </a:rPr>
              <a:t>Total </a:t>
            </a:r>
            <a:r>
              <a:rPr lang="de-DE" dirty="0" err="1">
                <a:solidFill>
                  <a:srgbClr val="FFFF00"/>
                </a:solidFill>
              </a:rPr>
              <a:t>C</a:t>
            </a:r>
            <a:r>
              <a:rPr lang="de-DE" dirty="0" err="1" smtClean="0">
                <a:solidFill>
                  <a:srgbClr val="FFFF00"/>
                </a:solidFill>
              </a:rPr>
              <a:t>ost</a:t>
            </a:r>
            <a:r>
              <a:rPr lang="de-DE" dirty="0" smtClean="0">
                <a:solidFill>
                  <a:srgbClr val="FFFF00"/>
                </a:solidFill>
              </a:rPr>
              <a:t> </a:t>
            </a:r>
            <a:r>
              <a:rPr lang="de-DE" dirty="0" err="1" smtClean="0">
                <a:solidFill>
                  <a:srgbClr val="FFFF00"/>
                </a:solidFill>
              </a:rPr>
              <a:t>of</a:t>
            </a:r>
            <a:r>
              <a:rPr lang="de-DE" dirty="0" smtClean="0">
                <a:solidFill>
                  <a:srgbClr val="FFFF00"/>
                </a:solidFill>
              </a:rPr>
              <a:t> Ownership</a:t>
            </a:r>
            <a:r>
              <a:rPr lang="de-DE" dirty="0" smtClean="0">
                <a:solidFill>
                  <a:schemeClr val="bg1"/>
                </a:solidFill>
              </a:rPr>
              <a:t> </a:t>
            </a:r>
            <a:r>
              <a:rPr lang="de-DE" dirty="0" err="1" smtClean="0">
                <a:solidFill>
                  <a:schemeClr val="bg1"/>
                </a:solidFill>
              </a:rPr>
              <a:t>or</a:t>
            </a:r>
            <a:r>
              <a:rPr lang="de-DE" dirty="0" smtClean="0">
                <a:solidFill>
                  <a:schemeClr val="bg1"/>
                </a:solidFill>
              </a:rPr>
              <a:t> </a:t>
            </a:r>
            <a:r>
              <a:rPr lang="de-DE" dirty="0" smtClean="0">
                <a:solidFill>
                  <a:srgbClr val="FFFF00"/>
                </a:solidFill>
              </a:rPr>
              <a:t>True </a:t>
            </a:r>
            <a:r>
              <a:rPr lang="de-DE" dirty="0" err="1" smtClean="0">
                <a:solidFill>
                  <a:srgbClr val="FFFF00"/>
                </a:solidFill>
              </a:rPr>
              <a:t>Cost</a:t>
            </a:r>
            <a:r>
              <a:rPr lang="de-DE" dirty="0" smtClean="0">
                <a:solidFill>
                  <a:srgbClr val="FFFF00"/>
                </a:solidFill>
              </a:rPr>
              <a:t> </a:t>
            </a:r>
            <a:r>
              <a:rPr lang="de-DE" dirty="0" err="1" smtClean="0">
                <a:solidFill>
                  <a:srgbClr val="FFFF00"/>
                </a:solidFill>
              </a:rPr>
              <a:t>to</a:t>
            </a:r>
            <a:r>
              <a:rPr lang="de-DE" dirty="0" smtClean="0">
                <a:solidFill>
                  <a:srgbClr val="FFFF00"/>
                </a:solidFill>
              </a:rPr>
              <a:t> </a:t>
            </a:r>
            <a:r>
              <a:rPr lang="de-DE" dirty="0" err="1" smtClean="0">
                <a:solidFill>
                  <a:srgbClr val="FFFF00"/>
                </a:solidFill>
              </a:rPr>
              <a:t>Own</a:t>
            </a:r>
            <a:endParaRPr lang="de-DE" dirty="0" smtClean="0">
              <a:solidFill>
                <a:srgbClr val="FFFF00"/>
              </a:solidFill>
            </a:endParaRPr>
          </a:p>
          <a:p>
            <a:r>
              <a:rPr lang="de-DE" dirty="0" smtClean="0">
                <a:solidFill>
                  <a:schemeClr val="bg1"/>
                </a:solidFill>
              </a:rPr>
              <a:t>Most </a:t>
            </a:r>
            <a:r>
              <a:rPr lang="de-DE" dirty="0" err="1" smtClean="0">
                <a:solidFill>
                  <a:schemeClr val="bg1"/>
                </a:solidFill>
              </a:rPr>
              <a:t>of</a:t>
            </a:r>
            <a:r>
              <a:rPr lang="de-DE" dirty="0" smtClean="0">
                <a:solidFill>
                  <a:schemeClr val="bg1"/>
                </a:solidFill>
              </a:rPr>
              <a:t> </a:t>
            </a:r>
            <a:r>
              <a:rPr lang="de-DE" dirty="0" err="1" smtClean="0">
                <a:solidFill>
                  <a:schemeClr val="bg1"/>
                </a:solidFill>
              </a:rPr>
              <a:t>the</a:t>
            </a:r>
            <a:r>
              <a:rPr lang="de-DE" dirty="0" smtClean="0">
                <a:solidFill>
                  <a:schemeClr val="bg1"/>
                </a:solidFill>
              </a:rPr>
              <a:t> </a:t>
            </a:r>
            <a:r>
              <a:rPr lang="de-DE" dirty="0" err="1" smtClean="0">
                <a:solidFill>
                  <a:schemeClr val="bg1"/>
                </a:solidFill>
              </a:rPr>
              <a:t>customer</a:t>
            </a:r>
            <a:r>
              <a:rPr lang="de-DE" dirty="0" smtClean="0">
                <a:solidFill>
                  <a:schemeClr val="bg1"/>
                </a:solidFill>
              </a:rPr>
              <a:t> </a:t>
            </a:r>
            <a:r>
              <a:rPr lang="de-DE" dirty="0" err="1" smtClean="0">
                <a:solidFill>
                  <a:schemeClr val="bg1"/>
                </a:solidFill>
              </a:rPr>
              <a:t>can</a:t>
            </a:r>
            <a:r>
              <a:rPr lang="de-DE" dirty="0" smtClean="0">
                <a:solidFill>
                  <a:schemeClr val="bg1"/>
                </a:solidFill>
              </a:rPr>
              <a:t> </a:t>
            </a:r>
            <a:r>
              <a:rPr lang="de-DE" dirty="0" err="1" smtClean="0">
                <a:solidFill>
                  <a:schemeClr val="bg1"/>
                </a:solidFill>
              </a:rPr>
              <a:t>afford</a:t>
            </a:r>
            <a:r>
              <a:rPr lang="de-DE" dirty="0" smtClean="0">
                <a:solidFill>
                  <a:schemeClr val="bg1"/>
                </a:solidFill>
              </a:rPr>
              <a:t> </a:t>
            </a:r>
            <a:r>
              <a:rPr lang="de-DE" dirty="0" err="1" smtClean="0">
                <a:solidFill>
                  <a:schemeClr val="bg1"/>
                </a:solidFill>
              </a:rPr>
              <a:t>the</a:t>
            </a:r>
            <a:r>
              <a:rPr lang="de-DE" dirty="0" smtClean="0">
                <a:solidFill>
                  <a:schemeClr val="bg1"/>
                </a:solidFill>
              </a:rPr>
              <a:t> </a:t>
            </a:r>
            <a:r>
              <a:rPr lang="de-DE" dirty="0" err="1" smtClean="0">
                <a:solidFill>
                  <a:schemeClr val="bg1"/>
                </a:solidFill>
              </a:rPr>
              <a:t>car</a:t>
            </a:r>
            <a:r>
              <a:rPr lang="de-DE" dirty="0" smtClean="0">
                <a:solidFill>
                  <a:schemeClr val="bg1"/>
                </a:solidFill>
              </a:rPr>
              <a:t>. But </a:t>
            </a:r>
            <a:r>
              <a:rPr lang="de-DE" dirty="0" err="1" smtClean="0">
                <a:solidFill>
                  <a:schemeClr val="bg1"/>
                </a:solidFill>
              </a:rPr>
              <a:t>can</a:t>
            </a:r>
            <a:r>
              <a:rPr lang="de-DE" dirty="0" smtClean="0">
                <a:solidFill>
                  <a:schemeClr val="bg1"/>
                </a:solidFill>
              </a:rPr>
              <a:t> </a:t>
            </a:r>
            <a:r>
              <a:rPr lang="de-DE" dirty="0" err="1" smtClean="0">
                <a:solidFill>
                  <a:schemeClr val="bg1"/>
                </a:solidFill>
              </a:rPr>
              <a:t>they</a:t>
            </a:r>
            <a:r>
              <a:rPr lang="de-DE" dirty="0" smtClean="0">
                <a:solidFill>
                  <a:schemeClr val="bg1"/>
                </a:solidFill>
              </a:rPr>
              <a:t> </a:t>
            </a:r>
            <a:r>
              <a:rPr lang="de-DE" dirty="0" err="1" smtClean="0">
                <a:solidFill>
                  <a:schemeClr val="bg1"/>
                </a:solidFill>
              </a:rPr>
              <a:t>afford</a:t>
            </a:r>
            <a:r>
              <a:rPr lang="de-DE" dirty="0" smtClean="0">
                <a:solidFill>
                  <a:schemeClr val="bg1"/>
                </a:solidFill>
              </a:rPr>
              <a:t> </a:t>
            </a:r>
            <a:r>
              <a:rPr lang="de-DE" dirty="0" err="1" smtClean="0">
                <a:solidFill>
                  <a:schemeClr val="bg1"/>
                </a:solidFill>
              </a:rPr>
              <a:t>the</a:t>
            </a:r>
            <a:r>
              <a:rPr lang="de-DE" dirty="0" smtClean="0">
                <a:solidFill>
                  <a:schemeClr val="bg1"/>
                </a:solidFill>
              </a:rPr>
              <a:t> </a:t>
            </a:r>
            <a:r>
              <a:rPr lang="de-DE" dirty="0" err="1" smtClean="0">
                <a:solidFill>
                  <a:schemeClr val="bg1"/>
                </a:solidFill>
              </a:rPr>
              <a:t>running</a:t>
            </a:r>
            <a:r>
              <a:rPr lang="de-DE" dirty="0" smtClean="0">
                <a:solidFill>
                  <a:schemeClr val="bg1"/>
                </a:solidFill>
              </a:rPr>
              <a:t> </a:t>
            </a:r>
            <a:r>
              <a:rPr lang="de-DE" dirty="0" err="1" smtClean="0">
                <a:solidFill>
                  <a:schemeClr val="bg1"/>
                </a:solidFill>
              </a:rPr>
              <a:t>costs</a:t>
            </a:r>
            <a:r>
              <a:rPr lang="de-DE" dirty="0" smtClean="0">
                <a:solidFill>
                  <a:schemeClr val="bg1"/>
                </a:solidFill>
              </a:rPr>
              <a:t>?</a:t>
            </a:r>
          </a:p>
          <a:p>
            <a:pPr lvl="1"/>
            <a:r>
              <a:rPr lang="de-DE" dirty="0" err="1" smtClean="0">
                <a:solidFill>
                  <a:schemeClr val="bg1"/>
                </a:solidFill>
              </a:rPr>
              <a:t>Taxes+fees</a:t>
            </a:r>
            <a:r>
              <a:rPr lang="de-DE" dirty="0" smtClean="0">
                <a:solidFill>
                  <a:schemeClr val="bg1"/>
                </a:solidFill>
              </a:rPr>
              <a:t>, </a:t>
            </a:r>
            <a:r>
              <a:rPr lang="de-DE" dirty="0" err="1" smtClean="0">
                <a:solidFill>
                  <a:schemeClr val="bg1"/>
                </a:solidFill>
              </a:rPr>
              <a:t>insurance</a:t>
            </a:r>
            <a:r>
              <a:rPr lang="de-DE" dirty="0" smtClean="0">
                <a:solidFill>
                  <a:schemeClr val="bg1"/>
                </a:solidFill>
              </a:rPr>
              <a:t>, </a:t>
            </a:r>
            <a:r>
              <a:rPr lang="de-DE" dirty="0" err="1" smtClean="0">
                <a:solidFill>
                  <a:schemeClr val="bg1"/>
                </a:solidFill>
              </a:rPr>
              <a:t>maintenance</a:t>
            </a:r>
            <a:r>
              <a:rPr lang="de-DE" dirty="0" smtClean="0">
                <a:solidFill>
                  <a:schemeClr val="bg1"/>
                </a:solidFill>
              </a:rPr>
              <a:t>, </a:t>
            </a:r>
            <a:r>
              <a:rPr lang="de-DE" dirty="0" err="1" smtClean="0">
                <a:solidFill>
                  <a:schemeClr val="bg1"/>
                </a:solidFill>
              </a:rPr>
              <a:t>repairs</a:t>
            </a:r>
            <a:r>
              <a:rPr lang="de-DE" dirty="0" smtClean="0">
                <a:solidFill>
                  <a:schemeClr val="bg1"/>
                </a:solidFill>
              </a:rPr>
              <a:t>, </a:t>
            </a:r>
            <a:r>
              <a:rPr lang="de-DE" dirty="0" err="1" smtClean="0">
                <a:solidFill>
                  <a:schemeClr val="bg1"/>
                </a:solidFill>
              </a:rPr>
              <a:t>financing</a:t>
            </a:r>
            <a:r>
              <a:rPr lang="de-DE" dirty="0" smtClean="0">
                <a:solidFill>
                  <a:schemeClr val="bg1"/>
                </a:solidFill>
              </a:rPr>
              <a:t>, </a:t>
            </a:r>
            <a:r>
              <a:rPr lang="de-DE" dirty="0" err="1" smtClean="0">
                <a:solidFill>
                  <a:schemeClr val="bg1"/>
                </a:solidFill>
              </a:rPr>
              <a:t>deprecation</a:t>
            </a:r>
            <a:r>
              <a:rPr lang="de-DE" dirty="0" smtClean="0">
                <a:solidFill>
                  <a:schemeClr val="bg1"/>
                </a:solidFill>
              </a:rPr>
              <a:t>, </a:t>
            </a:r>
            <a:r>
              <a:rPr lang="de-DE" dirty="0" err="1" smtClean="0">
                <a:solidFill>
                  <a:schemeClr val="bg1"/>
                </a:solidFill>
              </a:rPr>
              <a:t>fuel</a:t>
            </a:r>
            <a:r>
              <a:rPr lang="de-DE" dirty="0" smtClean="0">
                <a:solidFill>
                  <a:schemeClr val="bg1"/>
                </a:solidFill>
              </a:rPr>
              <a:t>, </a:t>
            </a:r>
            <a:r>
              <a:rPr lang="de-DE" dirty="0" err="1" smtClean="0">
                <a:solidFill>
                  <a:schemeClr val="bg1"/>
                </a:solidFill>
              </a:rPr>
              <a:t>tires</a:t>
            </a:r>
            <a:endParaRPr lang="de-DE" dirty="0" smtClean="0">
              <a:solidFill>
                <a:schemeClr val="bg1"/>
              </a:solidFill>
            </a:endParaRPr>
          </a:p>
          <a:p>
            <a:pPr lvl="1"/>
            <a:endParaRPr lang="de-DE" dirty="0">
              <a:solidFill>
                <a:schemeClr val="bg1"/>
              </a:solidFill>
            </a:endParaRPr>
          </a:p>
          <a:p>
            <a:r>
              <a:rPr lang="de-DE" dirty="0" smtClean="0">
                <a:solidFill>
                  <a:schemeClr val="bg1"/>
                </a:solidFill>
              </a:rPr>
              <a:t>Customer </a:t>
            </a:r>
            <a:r>
              <a:rPr lang="de-DE" dirty="0" err="1" smtClean="0">
                <a:solidFill>
                  <a:schemeClr val="bg1"/>
                </a:solidFill>
              </a:rPr>
              <a:t>experience</a:t>
            </a:r>
            <a:r>
              <a:rPr lang="de-DE" dirty="0" smtClean="0">
                <a:solidFill>
                  <a:schemeClr val="bg1"/>
                </a:solidFill>
              </a:rPr>
              <a:t> </a:t>
            </a:r>
            <a:r>
              <a:rPr lang="de-DE" dirty="0" err="1" smtClean="0">
                <a:solidFill>
                  <a:schemeClr val="bg1"/>
                </a:solidFill>
              </a:rPr>
              <a:t>while</a:t>
            </a:r>
            <a:r>
              <a:rPr lang="de-DE" dirty="0" smtClean="0">
                <a:solidFill>
                  <a:schemeClr val="bg1"/>
                </a:solidFill>
              </a:rPr>
              <a:t> </a:t>
            </a:r>
            <a:r>
              <a:rPr lang="de-DE" dirty="0" err="1" smtClean="0">
                <a:solidFill>
                  <a:schemeClr val="bg1"/>
                </a:solidFill>
              </a:rPr>
              <a:t>buying</a:t>
            </a:r>
            <a:endParaRPr lang="de-DE" dirty="0" smtClean="0">
              <a:solidFill>
                <a:schemeClr val="bg1"/>
              </a:solidFill>
            </a:endParaRPr>
          </a:p>
          <a:p>
            <a:r>
              <a:rPr lang="de-DE" dirty="0" err="1" smtClean="0">
                <a:solidFill>
                  <a:schemeClr val="bg1"/>
                </a:solidFill>
              </a:rPr>
              <a:t>Less</a:t>
            </a:r>
            <a:r>
              <a:rPr lang="de-DE" dirty="0" smtClean="0">
                <a:solidFill>
                  <a:schemeClr val="bg1"/>
                </a:solidFill>
              </a:rPr>
              <a:t> personal </a:t>
            </a:r>
            <a:r>
              <a:rPr lang="de-DE" dirty="0" err="1" smtClean="0">
                <a:solidFill>
                  <a:schemeClr val="bg1"/>
                </a:solidFill>
              </a:rPr>
              <a:t>dept</a:t>
            </a:r>
            <a:endParaRPr lang="de-DE" dirty="0" smtClean="0">
              <a:solidFill>
                <a:schemeClr val="bg1"/>
              </a:solidFill>
            </a:endParaRPr>
          </a:p>
          <a:p>
            <a:r>
              <a:rPr lang="de-DE" dirty="0" smtClean="0">
                <a:solidFill>
                  <a:schemeClr val="bg1"/>
                </a:solidFill>
              </a:rPr>
              <a:t>Potential </a:t>
            </a:r>
            <a:r>
              <a:rPr lang="de-DE" dirty="0" err="1" smtClean="0">
                <a:solidFill>
                  <a:schemeClr val="bg1"/>
                </a:solidFill>
              </a:rPr>
              <a:t>for</a:t>
            </a:r>
            <a:r>
              <a:rPr lang="de-DE" dirty="0" smtClean="0">
                <a:solidFill>
                  <a:schemeClr val="bg1"/>
                </a:solidFill>
              </a:rPr>
              <a:t> car-</a:t>
            </a:r>
            <a:r>
              <a:rPr lang="de-DE" dirty="0" err="1" smtClean="0">
                <a:solidFill>
                  <a:schemeClr val="bg1"/>
                </a:solidFill>
              </a:rPr>
              <a:t>resellers</a:t>
            </a:r>
            <a:r>
              <a:rPr lang="de-DE" dirty="0" smtClean="0">
                <a:solidFill>
                  <a:schemeClr val="bg1"/>
                </a:solidFill>
              </a:rPr>
              <a:t> </a:t>
            </a:r>
            <a:r>
              <a:rPr lang="de-DE" dirty="0" err="1" smtClean="0">
                <a:solidFill>
                  <a:schemeClr val="bg1"/>
                </a:solidFill>
              </a:rPr>
              <a:t>to</a:t>
            </a:r>
            <a:r>
              <a:rPr lang="de-DE" dirty="0" smtClean="0">
                <a:solidFill>
                  <a:schemeClr val="bg1"/>
                </a:solidFill>
              </a:rPr>
              <a:t> handle all</a:t>
            </a:r>
          </a:p>
        </p:txBody>
      </p:sp>
      <p:pic>
        <p:nvPicPr>
          <p:cNvPr id="5" name="Bild 4" descr="Screenshot 2015-12-09 01.59.59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0" y="3790950"/>
            <a:ext cx="1028700" cy="1143000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6863129" y="3333750"/>
            <a:ext cx="10616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>
                <a:solidFill>
                  <a:schemeClr val="bg1"/>
                </a:solidFill>
                <a:hlinkClick r:id="rId3"/>
              </a:rPr>
              <a:t>example</a:t>
            </a:r>
            <a:endParaRPr lang="de-DE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38513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 smtClean="0"/>
              <a:t>Deep</a:t>
            </a:r>
            <a:r>
              <a:rPr lang="de-DE" dirty="0" smtClean="0"/>
              <a:t> </a:t>
            </a:r>
            <a:r>
              <a:rPr lang="de-DE" dirty="0" err="1" smtClean="0"/>
              <a:t>dive</a:t>
            </a:r>
            <a:r>
              <a:rPr lang="de-DE" dirty="0" smtClean="0"/>
              <a:t>: </a:t>
            </a:r>
            <a:r>
              <a:rPr lang="de-DE" dirty="0" err="1" smtClean="0"/>
              <a:t>iBeacons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207062"/>
            <a:ext cx="7467600" cy="3634740"/>
          </a:xfrm>
        </p:spPr>
        <p:txBody>
          <a:bodyPr>
            <a:normAutofit fontScale="85000" lnSpcReduction="20000"/>
          </a:bodyPr>
          <a:lstStyle/>
          <a:p>
            <a:r>
              <a:rPr lang="de-DE" dirty="0" err="1">
                <a:solidFill>
                  <a:schemeClr val="bg1"/>
                </a:solidFill>
              </a:rPr>
              <a:t>i</a:t>
            </a:r>
            <a:r>
              <a:rPr lang="de-DE" dirty="0" err="1" smtClean="0">
                <a:solidFill>
                  <a:schemeClr val="bg1"/>
                </a:solidFill>
              </a:rPr>
              <a:t>beacon</a:t>
            </a:r>
            <a:r>
              <a:rPr lang="de-DE" dirty="0" smtClean="0">
                <a:solidFill>
                  <a:schemeClr val="bg1"/>
                </a:solidFill>
              </a:rPr>
              <a:t>: </a:t>
            </a:r>
            <a:r>
              <a:rPr lang="de-DE" dirty="0" err="1" smtClean="0">
                <a:solidFill>
                  <a:schemeClr val="bg1"/>
                </a:solidFill>
              </a:rPr>
              <a:t>bluetooth</a:t>
            </a:r>
            <a:r>
              <a:rPr lang="de-DE" dirty="0" smtClean="0">
                <a:solidFill>
                  <a:schemeClr val="bg1"/>
                </a:solidFill>
              </a:rPr>
              <a:t> </a:t>
            </a:r>
            <a:r>
              <a:rPr lang="de-DE" dirty="0" err="1" smtClean="0">
                <a:solidFill>
                  <a:schemeClr val="bg1"/>
                </a:solidFill>
              </a:rPr>
              <a:t>enabled</a:t>
            </a:r>
            <a:r>
              <a:rPr lang="de-DE" dirty="0" smtClean="0">
                <a:solidFill>
                  <a:schemeClr val="bg1"/>
                </a:solidFill>
              </a:rPr>
              <a:t> </a:t>
            </a:r>
            <a:r>
              <a:rPr lang="de-DE" dirty="0" err="1" smtClean="0">
                <a:solidFill>
                  <a:schemeClr val="bg1"/>
                </a:solidFill>
              </a:rPr>
              <a:t>device</a:t>
            </a:r>
            <a:r>
              <a:rPr lang="de-DE" dirty="0" smtClean="0">
                <a:solidFill>
                  <a:schemeClr val="bg1"/>
                </a:solidFill>
              </a:rPr>
              <a:t> </a:t>
            </a:r>
            <a:r>
              <a:rPr lang="de-DE" dirty="0" err="1" smtClean="0">
                <a:solidFill>
                  <a:schemeClr val="bg1"/>
                </a:solidFill>
              </a:rPr>
              <a:t>that</a:t>
            </a:r>
            <a:r>
              <a:rPr lang="de-DE" dirty="0" smtClean="0">
                <a:solidFill>
                  <a:schemeClr val="bg1"/>
                </a:solidFill>
              </a:rPr>
              <a:t> </a:t>
            </a:r>
            <a:r>
              <a:rPr lang="de-DE" dirty="0" err="1" smtClean="0">
                <a:solidFill>
                  <a:schemeClr val="bg1"/>
                </a:solidFill>
              </a:rPr>
              <a:t>can</a:t>
            </a:r>
            <a:r>
              <a:rPr lang="de-DE" dirty="0" smtClean="0">
                <a:solidFill>
                  <a:schemeClr val="bg1"/>
                </a:solidFill>
              </a:rPr>
              <a:t> </a:t>
            </a:r>
            <a:r>
              <a:rPr lang="de-DE" dirty="0" err="1" smtClean="0">
                <a:solidFill>
                  <a:schemeClr val="bg1"/>
                </a:solidFill>
              </a:rPr>
              <a:t>be</a:t>
            </a:r>
            <a:r>
              <a:rPr lang="de-DE" dirty="0" smtClean="0">
                <a:solidFill>
                  <a:schemeClr val="bg1"/>
                </a:solidFill>
              </a:rPr>
              <a:t> </a:t>
            </a:r>
            <a:r>
              <a:rPr lang="de-DE" dirty="0" err="1" smtClean="0">
                <a:solidFill>
                  <a:schemeClr val="bg1"/>
                </a:solidFill>
              </a:rPr>
              <a:t>tracked</a:t>
            </a:r>
            <a:r>
              <a:rPr lang="de-DE" dirty="0" smtClean="0">
                <a:solidFill>
                  <a:schemeClr val="bg1"/>
                </a:solidFill>
              </a:rPr>
              <a:t> </a:t>
            </a:r>
            <a:r>
              <a:rPr lang="de-DE" dirty="0" err="1" smtClean="0">
                <a:solidFill>
                  <a:schemeClr val="bg1"/>
                </a:solidFill>
              </a:rPr>
              <a:t>with</a:t>
            </a:r>
            <a:r>
              <a:rPr lang="de-DE" dirty="0" smtClean="0">
                <a:solidFill>
                  <a:schemeClr val="bg1"/>
                </a:solidFill>
              </a:rPr>
              <a:t> a Smartphone (</a:t>
            </a:r>
            <a:r>
              <a:rPr lang="de-DE" dirty="0" err="1" smtClean="0">
                <a:solidFill>
                  <a:schemeClr val="bg1"/>
                </a:solidFill>
              </a:rPr>
              <a:t>distance</a:t>
            </a:r>
            <a:r>
              <a:rPr lang="de-DE" dirty="0" smtClean="0">
                <a:solidFill>
                  <a:schemeClr val="bg1"/>
                </a:solidFill>
              </a:rPr>
              <a:t>, </a:t>
            </a:r>
            <a:r>
              <a:rPr lang="de-DE" dirty="0" err="1" smtClean="0">
                <a:solidFill>
                  <a:schemeClr val="bg1"/>
                </a:solidFill>
              </a:rPr>
              <a:t>direction</a:t>
            </a:r>
            <a:r>
              <a:rPr lang="de-DE" dirty="0" smtClean="0">
                <a:solidFill>
                  <a:schemeClr val="bg1"/>
                </a:solidFill>
              </a:rPr>
              <a:t>)</a:t>
            </a:r>
          </a:p>
          <a:p>
            <a:pPr lvl="1"/>
            <a:r>
              <a:rPr lang="de-DE" dirty="0" err="1" smtClean="0">
                <a:solidFill>
                  <a:schemeClr val="bg1"/>
                </a:solidFill>
              </a:rPr>
              <a:t>Bsp</a:t>
            </a:r>
            <a:r>
              <a:rPr lang="de-DE" dirty="0" smtClean="0">
                <a:solidFill>
                  <a:schemeClr val="bg1"/>
                </a:solidFill>
              </a:rPr>
              <a:t>: </a:t>
            </a:r>
            <a:r>
              <a:rPr lang="de-DE" dirty="0" err="1" smtClean="0">
                <a:solidFill>
                  <a:schemeClr val="bg1"/>
                </a:solidFill>
              </a:rPr>
              <a:t>roximity</a:t>
            </a:r>
            <a:r>
              <a:rPr lang="de-DE" dirty="0" smtClean="0">
                <a:solidFill>
                  <a:schemeClr val="bg1"/>
                </a:solidFill>
              </a:rPr>
              <a:t>, ... &gt; 100 </a:t>
            </a:r>
            <a:r>
              <a:rPr lang="de-DE" dirty="0" err="1" smtClean="0">
                <a:solidFill>
                  <a:schemeClr val="bg1"/>
                </a:solidFill>
              </a:rPr>
              <a:t>devices</a:t>
            </a:r>
            <a:r>
              <a:rPr lang="de-DE" dirty="0" smtClean="0">
                <a:solidFill>
                  <a:schemeClr val="bg1"/>
                </a:solidFill>
              </a:rPr>
              <a:t> </a:t>
            </a:r>
            <a:r>
              <a:rPr lang="de-DE" dirty="0" err="1" smtClean="0">
                <a:solidFill>
                  <a:schemeClr val="bg1"/>
                </a:solidFill>
              </a:rPr>
              <a:t>and</a:t>
            </a:r>
            <a:r>
              <a:rPr lang="de-DE" dirty="0" smtClean="0">
                <a:solidFill>
                  <a:schemeClr val="bg1"/>
                </a:solidFill>
              </a:rPr>
              <a:t> </a:t>
            </a:r>
            <a:r>
              <a:rPr lang="de-DE" dirty="0" err="1" smtClean="0">
                <a:solidFill>
                  <a:schemeClr val="bg1"/>
                </a:solidFill>
              </a:rPr>
              <a:t>producer</a:t>
            </a:r>
            <a:endParaRPr lang="de-DE" dirty="0" smtClean="0">
              <a:solidFill>
                <a:schemeClr val="bg1"/>
              </a:solidFill>
            </a:endParaRPr>
          </a:p>
          <a:p>
            <a:pPr lvl="1"/>
            <a:endParaRPr lang="de-DE" dirty="0" smtClean="0">
              <a:solidFill>
                <a:schemeClr val="bg1"/>
              </a:solidFill>
            </a:endParaRPr>
          </a:p>
          <a:p>
            <a:r>
              <a:rPr lang="de-DE" dirty="0" err="1" smtClean="0">
                <a:solidFill>
                  <a:schemeClr val="bg1"/>
                </a:solidFill>
              </a:rPr>
              <a:t>Install</a:t>
            </a:r>
            <a:r>
              <a:rPr lang="de-DE" dirty="0" smtClean="0">
                <a:solidFill>
                  <a:schemeClr val="bg1"/>
                </a:solidFill>
              </a:rPr>
              <a:t> in </a:t>
            </a:r>
            <a:r>
              <a:rPr lang="de-DE" dirty="0" err="1" smtClean="0">
                <a:solidFill>
                  <a:schemeClr val="bg1"/>
                </a:solidFill>
              </a:rPr>
              <a:t>every</a:t>
            </a:r>
            <a:r>
              <a:rPr lang="de-DE" dirty="0" smtClean="0">
                <a:solidFill>
                  <a:schemeClr val="bg1"/>
                </a:solidFill>
              </a:rPr>
              <a:t> </a:t>
            </a:r>
            <a:r>
              <a:rPr lang="de-DE" dirty="0" err="1" smtClean="0">
                <a:solidFill>
                  <a:schemeClr val="bg1"/>
                </a:solidFill>
              </a:rPr>
              <a:t>car</a:t>
            </a:r>
            <a:r>
              <a:rPr lang="de-DE" dirty="0" smtClean="0">
                <a:solidFill>
                  <a:schemeClr val="bg1"/>
                </a:solidFill>
              </a:rPr>
              <a:t> a </a:t>
            </a:r>
            <a:r>
              <a:rPr lang="de-DE" dirty="0" err="1" smtClean="0">
                <a:solidFill>
                  <a:schemeClr val="bg1"/>
                </a:solidFill>
              </a:rPr>
              <a:t>configured</a:t>
            </a:r>
            <a:r>
              <a:rPr lang="de-DE" dirty="0" smtClean="0">
                <a:solidFill>
                  <a:schemeClr val="bg1"/>
                </a:solidFill>
              </a:rPr>
              <a:t> </a:t>
            </a:r>
            <a:r>
              <a:rPr lang="de-DE" dirty="0" err="1" smtClean="0">
                <a:solidFill>
                  <a:schemeClr val="bg1"/>
                </a:solidFill>
              </a:rPr>
              <a:t>ibeacon</a:t>
            </a:r>
            <a:r>
              <a:rPr lang="de-DE" dirty="0">
                <a:solidFill>
                  <a:schemeClr val="bg1"/>
                </a:solidFill>
              </a:rPr>
              <a:t/>
            </a:r>
            <a:br>
              <a:rPr lang="de-DE" dirty="0">
                <a:solidFill>
                  <a:schemeClr val="bg1"/>
                </a:solidFill>
              </a:rPr>
            </a:br>
            <a:r>
              <a:rPr lang="de-DE" dirty="0" smtClean="0">
                <a:solidFill>
                  <a:schemeClr val="bg1"/>
                </a:solidFill>
              </a:rPr>
              <a:t>(VIN, </a:t>
            </a:r>
            <a:r>
              <a:rPr lang="de-DE" dirty="0" err="1" smtClean="0">
                <a:solidFill>
                  <a:schemeClr val="bg1"/>
                </a:solidFill>
              </a:rPr>
              <a:t>amag-Id</a:t>
            </a:r>
            <a:r>
              <a:rPr lang="de-DE" dirty="0" smtClean="0">
                <a:solidFill>
                  <a:schemeClr val="bg1"/>
                </a:solidFill>
              </a:rPr>
              <a:t>, ... </a:t>
            </a:r>
            <a:r>
              <a:rPr lang="de-DE" dirty="0" err="1" smtClean="0">
                <a:solidFill>
                  <a:schemeClr val="bg1"/>
                </a:solidFill>
              </a:rPr>
              <a:t>stored</a:t>
            </a:r>
            <a:r>
              <a:rPr lang="de-DE" dirty="0" smtClean="0">
                <a:solidFill>
                  <a:schemeClr val="bg1"/>
                </a:solidFill>
              </a:rPr>
              <a:t> in </a:t>
            </a:r>
            <a:r>
              <a:rPr lang="de-DE" dirty="0" err="1" smtClean="0">
                <a:solidFill>
                  <a:schemeClr val="bg1"/>
                </a:solidFill>
              </a:rPr>
              <a:t>cloud</a:t>
            </a:r>
            <a:r>
              <a:rPr lang="de-DE" dirty="0" smtClean="0">
                <a:solidFill>
                  <a:schemeClr val="bg1"/>
                </a:solidFill>
              </a:rPr>
              <a:t>)</a:t>
            </a:r>
          </a:p>
          <a:p>
            <a:r>
              <a:rPr lang="de-DE" dirty="0" err="1" smtClean="0">
                <a:solidFill>
                  <a:schemeClr val="bg1"/>
                </a:solidFill>
              </a:rPr>
              <a:t>Automatic</a:t>
            </a:r>
            <a:r>
              <a:rPr lang="de-DE" dirty="0" smtClean="0">
                <a:solidFill>
                  <a:schemeClr val="bg1"/>
                </a:solidFill>
              </a:rPr>
              <a:t> </a:t>
            </a:r>
            <a:r>
              <a:rPr lang="de-DE" dirty="0" err="1" smtClean="0">
                <a:solidFill>
                  <a:schemeClr val="bg1"/>
                </a:solidFill>
              </a:rPr>
              <a:t>process</a:t>
            </a:r>
            <a:r>
              <a:rPr lang="de-DE" dirty="0" smtClean="0">
                <a:solidFill>
                  <a:schemeClr val="bg1"/>
                </a:solidFill>
              </a:rPr>
              <a:t> </a:t>
            </a:r>
            <a:r>
              <a:rPr lang="de-DE" dirty="0" err="1" smtClean="0">
                <a:solidFill>
                  <a:schemeClr val="bg1"/>
                </a:solidFill>
              </a:rPr>
              <a:t>to</a:t>
            </a:r>
            <a:r>
              <a:rPr lang="de-DE" dirty="0" smtClean="0">
                <a:solidFill>
                  <a:schemeClr val="bg1"/>
                </a:solidFill>
              </a:rPr>
              <a:t> manage </a:t>
            </a:r>
            <a:r>
              <a:rPr lang="de-DE" dirty="0" err="1" smtClean="0">
                <a:solidFill>
                  <a:schemeClr val="bg1"/>
                </a:solidFill>
              </a:rPr>
              <a:t>devices</a:t>
            </a:r>
            <a:r>
              <a:rPr lang="de-DE" dirty="0" smtClean="0">
                <a:solidFill>
                  <a:schemeClr val="bg1"/>
                </a:solidFill>
              </a:rPr>
              <a:t> </a:t>
            </a:r>
            <a:r>
              <a:rPr lang="de-DE" dirty="0" err="1" smtClean="0">
                <a:solidFill>
                  <a:schemeClr val="bg1"/>
                </a:solidFill>
              </a:rPr>
              <a:t>and</a:t>
            </a:r>
            <a:r>
              <a:rPr lang="de-DE" dirty="0" smtClean="0">
                <a:solidFill>
                  <a:schemeClr val="bg1"/>
                </a:solidFill>
              </a:rPr>
              <a:t> </a:t>
            </a:r>
            <a:r>
              <a:rPr lang="de-DE" dirty="0" err="1" smtClean="0">
                <a:solidFill>
                  <a:schemeClr val="bg1"/>
                </a:solidFill>
              </a:rPr>
              <a:t>cloud-entries</a:t>
            </a:r>
            <a:endParaRPr lang="de-DE" dirty="0" smtClean="0">
              <a:solidFill>
                <a:schemeClr val="bg1"/>
              </a:solidFill>
            </a:endParaRPr>
          </a:p>
          <a:p>
            <a:r>
              <a:rPr lang="de-DE" dirty="0" smtClean="0">
                <a:solidFill>
                  <a:schemeClr val="bg1"/>
                </a:solidFill>
              </a:rPr>
              <a:t>Customer </a:t>
            </a:r>
            <a:r>
              <a:rPr lang="de-DE" dirty="0" err="1" smtClean="0">
                <a:solidFill>
                  <a:schemeClr val="bg1"/>
                </a:solidFill>
              </a:rPr>
              <a:t>with</a:t>
            </a:r>
            <a:r>
              <a:rPr lang="de-DE" dirty="0" smtClean="0">
                <a:solidFill>
                  <a:schemeClr val="bg1"/>
                </a:solidFill>
              </a:rPr>
              <a:t> App on Smartphone will </a:t>
            </a:r>
            <a:r>
              <a:rPr lang="de-DE" dirty="0" err="1" smtClean="0">
                <a:solidFill>
                  <a:schemeClr val="bg1"/>
                </a:solidFill>
              </a:rPr>
              <a:t>be</a:t>
            </a:r>
            <a:r>
              <a:rPr lang="de-DE" dirty="0" smtClean="0">
                <a:solidFill>
                  <a:schemeClr val="bg1"/>
                </a:solidFill>
              </a:rPr>
              <a:t> </a:t>
            </a:r>
            <a:r>
              <a:rPr lang="de-DE" dirty="0" err="1" smtClean="0">
                <a:solidFill>
                  <a:schemeClr val="bg1"/>
                </a:solidFill>
              </a:rPr>
              <a:t>able</a:t>
            </a:r>
            <a:r>
              <a:rPr lang="de-DE" dirty="0" smtClean="0">
                <a:solidFill>
                  <a:schemeClr val="bg1"/>
                </a:solidFill>
              </a:rPr>
              <a:t> </a:t>
            </a:r>
            <a:r>
              <a:rPr lang="de-DE" dirty="0" err="1" smtClean="0">
                <a:solidFill>
                  <a:schemeClr val="bg1"/>
                </a:solidFill>
              </a:rPr>
              <a:t>to</a:t>
            </a:r>
            <a:r>
              <a:rPr lang="de-DE" dirty="0" smtClean="0">
                <a:solidFill>
                  <a:schemeClr val="bg1"/>
                </a:solidFill>
              </a:rPr>
              <a:t> </a:t>
            </a:r>
            <a:r>
              <a:rPr lang="de-DE" dirty="0" err="1" smtClean="0">
                <a:solidFill>
                  <a:schemeClr val="bg1"/>
                </a:solidFill>
              </a:rPr>
              <a:t>location</a:t>
            </a:r>
            <a:r>
              <a:rPr lang="de-DE" dirty="0" smtClean="0">
                <a:solidFill>
                  <a:schemeClr val="bg1"/>
                </a:solidFill>
              </a:rPr>
              <a:t> </a:t>
            </a:r>
            <a:r>
              <a:rPr lang="de-DE" dirty="0" err="1" smtClean="0">
                <a:solidFill>
                  <a:schemeClr val="bg1"/>
                </a:solidFill>
              </a:rPr>
              <a:t>the</a:t>
            </a:r>
            <a:r>
              <a:rPr lang="de-DE" dirty="0" smtClean="0">
                <a:solidFill>
                  <a:schemeClr val="bg1"/>
                </a:solidFill>
              </a:rPr>
              <a:t> </a:t>
            </a:r>
            <a:r>
              <a:rPr lang="de-DE" dirty="0" err="1" smtClean="0">
                <a:solidFill>
                  <a:schemeClr val="bg1"/>
                </a:solidFill>
              </a:rPr>
              <a:t>car</a:t>
            </a:r>
            <a:r>
              <a:rPr lang="de-DE" dirty="0" smtClean="0">
                <a:solidFill>
                  <a:schemeClr val="bg1"/>
                </a:solidFill>
              </a:rPr>
              <a:t>, </a:t>
            </a:r>
            <a:r>
              <a:rPr lang="de-DE" dirty="0" err="1" smtClean="0">
                <a:solidFill>
                  <a:schemeClr val="bg1"/>
                </a:solidFill>
              </a:rPr>
              <a:t>without</a:t>
            </a:r>
            <a:r>
              <a:rPr lang="de-DE" dirty="0" smtClean="0">
                <a:solidFill>
                  <a:schemeClr val="bg1"/>
                </a:solidFill>
              </a:rPr>
              <a:t> a </a:t>
            </a:r>
            <a:r>
              <a:rPr lang="de-DE" dirty="0" err="1" smtClean="0">
                <a:solidFill>
                  <a:schemeClr val="bg1"/>
                </a:solidFill>
              </a:rPr>
              <a:t>sales</a:t>
            </a:r>
            <a:r>
              <a:rPr lang="de-DE" dirty="0" smtClean="0">
                <a:solidFill>
                  <a:schemeClr val="bg1"/>
                </a:solidFill>
              </a:rPr>
              <a:t> </a:t>
            </a:r>
            <a:r>
              <a:rPr lang="de-DE" dirty="0" err="1" smtClean="0">
                <a:solidFill>
                  <a:schemeClr val="bg1"/>
                </a:solidFill>
              </a:rPr>
              <a:t>person</a:t>
            </a:r>
            <a:endParaRPr lang="de-DE" dirty="0" smtClean="0">
              <a:solidFill>
                <a:schemeClr val="bg1"/>
              </a:solidFill>
            </a:endParaRPr>
          </a:p>
          <a:p>
            <a:r>
              <a:rPr lang="de-DE" dirty="0" err="1">
                <a:solidFill>
                  <a:schemeClr val="bg1"/>
                </a:solidFill>
              </a:rPr>
              <a:t>a</a:t>
            </a:r>
            <a:r>
              <a:rPr lang="de-DE" dirty="0" err="1" smtClean="0">
                <a:solidFill>
                  <a:schemeClr val="bg1"/>
                </a:solidFill>
              </a:rPr>
              <a:t>mag</a:t>
            </a:r>
            <a:r>
              <a:rPr lang="de-DE" dirty="0" smtClean="0">
                <a:solidFill>
                  <a:schemeClr val="bg1"/>
                </a:solidFill>
              </a:rPr>
              <a:t> </a:t>
            </a:r>
            <a:r>
              <a:rPr lang="de-DE" dirty="0" err="1" smtClean="0">
                <a:solidFill>
                  <a:schemeClr val="bg1"/>
                </a:solidFill>
              </a:rPr>
              <a:t>can</a:t>
            </a:r>
            <a:r>
              <a:rPr lang="de-DE" dirty="0" smtClean="0">
                <a:solidFill>
                  <a:schemeClr val="bg1"/>
                </a:solidFill>
              </a:rPr>
              <a:t> </a:t>
            </a:r>
            <a:r>
              <a:rPr lang="de-DE" dirty="0" err="1" smtClean="0">
                <a:solidFill>
                  <a:schemeClr val="bg1"/>
                </a:solidFill>
              </a:rPr>
              <a:t>track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 smtClean="0">
                <a:solidFill>
                  <a:schemeClr val="bg1"/>
                </a:solidFill>
              </a:rPr>
              <a:t>who</a:t>
            </a:r>
            <a:r>
              <a:rPr lang="de-DE" dirty="0" smtClean="0">
                <a:solidFill>
                  <a:schemeClr val="bg1"/>
                </a:solidFill>
              </a:rPr>
              <a:t> was </a:t>
            </a:r>
            <a:r>
              <a:rPr lang="de-DE" dirty="0" err="1" smtClean="0">
                <a:solidFill>
                  <a:schemeClr val="bg1"/>
                </a:solidFill>
              </a:rPr>
              <a:t>visiting</a:t>
            </a:r>
            <a:r>
              <a:rPr lang="de-DE" dirty="0" smtClean="0">
                <a:solidFill>
                  <a:schemeClr val="bg1"/>
                </a:solidFill>
              </a:rPr>
              <a:t> </a:t>
            </a:r>
            <a:r>
              <a:rPr lang="de-DE" dirty="0" err="1" smtClean="0">
                <a:solidFill>
                  <a:schemeClr val="bg1"/>
                </a:solidFill>
              </a:rPr>
              <a:t>which</a:t>
            </a:r>
            <a:r>
              <a:rPr lang="de-DE" dirty="0" smtClean="0">
                <a:solidFill>
                  <a:schemeClr val="bg1"/>
                </a:solidFill>
              </a:rPr>
              <a:t> </a:t>
            </a:r>
            <a:r>
              <a:rPr lang="de-DE" dirty="0" err="1" smtClean="0">
                <a:solidFill>
                  <a:schemeClr val="bg1"/>
                </a:solidFill>
              </a:rPr>
              <a:t>car</a:t>
            </a:r>
            <a:r>
              <a:rPr lang="de-DE" dirty="0" smtClean="0">
                <a:solidFill>
                  <a:schemeClr val="bg1"/>
                </a:solidFill>
              </a:rPr>
              <a:t> </a:t>
            </a:r>
            <a:r>
              <a:rPr lang="de-DE" dirty="0" err="1" smtClean="0">
                <a:solidFill>
                  <a:schemeClr val="bg1"/>
                </a:solidFill>
              </a:rPr>
              <a:t>to</a:t>
            </a:r>
            <a:r>
              <a:rPr lang="de-DE" dirty="0" smtClean="0">
                <a:solidFill>
                  <a:schemeClr val="bg1"/>
                </a:solidFill>
              </a:rPr>
              <a:t> </a:t>
            </a:r>
            <a:r>
              <a:rPr lang="de-DE" dirty="0" err="1" smtClean="0">
                <a:solidFill>
                  <a:schemeClr val="bg1"/>
                </a:solidFill>
              </a:rPr>
              <a:t>optimize</a:t>
            </a:r>
            <a:r>
              <a:rPr lang="de-DE" dirty="0" smtClean="0">
                <a:solidFill>
                  <a:schemeClr val="bg1"/>
                </a:solidFill>
              </a:rPr>
              <a:t> </a:t>
            </a:r>
            <a:r>
              <a:rPr lang="de-DE" dirty="0" err="1" smtClean="0">
                <a:solidFill>
                  <a:schemeClr val="bg1"/>
                </a:solidFill>
              </a:rPr>
              <a:t>car</a:t>
            </a:r>
            <a:r>
              <a:rPr lang="de-DE" dirty="0" smtClean="0">
                <a:solidFill>
                  <a:schemeClr val="bg1"/>
                </a:solidFill>
              </a:rPr>
              <a:t> </a:t>
            </a:r>
            <a:r>
              <a:rPr lang="de-DE" dirty="0" err="1" smtClean="0">
                <a:solidFill>
                  <a:schemeClr val="bg1"/>
                </a:solidFill>
              </a:rPr>
              <a:t>locations</a:t>
            </a:r>
            <a:r>
              <a:rPr lang="de-DE" dirty="0" smtClean="0">
                <a:solidFill>
                  <a:schemeClr val="bg1"/>
                </a:solidFill>
              </a:rPr>
              <a:t> </a:t>
            </a:r>
            <a:r>
              <a:rPr lang="de-DE" dirty="0" err="1" smtClean="0">
                <a:solidFill>
                  <a:schemeClr val="bg1"/>
                </a:solidFill>
              </a:rPr>
              <a:t>inside</a:t>
            </a:r>
            <a:r>
              <a:rPr lang="de-DE" dirty="0" smtClean="0">
                <a:solidFill>
                  <a:schemeClr val="bg1"/>
                </a:solidFill>
              </a:rPr>
              <a:t> / outside </a:t>
            </a:r>
            <a:r>
              <a:rPr lang="de-DE" dirty="0" err="1" smtClean="0">
                <a:solidFill>
                  <a:schemeClr val="bg1"/>
                </a:solidFill>
              </a:rPr>
              <a:t>shop</a:t>
            </a:r>
            <a:endParaRPr lang="de-DE" dirty="0" smtClean="0">
              <a:solidFill>
                <a:schemeClr val="bg1"/>
              </a:solidFill>
            </a:endParaRPr>
          </a:p>
        </p:txBody>
      </p:sp>
      <p:pic>
        <p:nvPicPr>
          <p:cNvPr id="4" name="Bild 3"/>
          <p:cNvPicPr>
            <a:picLocks noChangeAspect="1"/>
          </p:cNvPicPr>
          <p:nvPr/>
        </p:nvPicPr>
        <p:blipFill rotWithShape="1">
          <a:blip r:embed="rId2"/>
          <a:srcRect l="16731" t="29865" r="17190" b="34156"/>
          <a:stretch/>
        </p:blipFill>
        <p:spPr>
          <a:xfrm>
            <a:off x="7162800" y="133350"/>
            <a:ext cx="955524" cy="520268"/>
          </a:xfrm>
          <a:prstGeom prst="rect">
            <a:avLst/>
          </a:prstGeom>
        </p:spPr>
      </p:pic>
      <p:pic>
        <p:nvPicPr>
          <p:cNvPr id="7" name="Bild 6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5182" t="16931" r="15073" b="16648"/>
          <a:stretch/>
        </p:blipFill>
        <p:spPr>
          <a:xfrm>
            <a:off x="7620000" y="1581150"/>
            <a:ext cx="1444994" cy="1376136"/>
          </a:xfrm>
          <a:prstGeom prst="rect">
            <a:avLst/>
          </a:prstGeom>
        </p:spPr>
      </p:pic>
      <p:sp>
        <p:nvSpPr>
          <p:cNvPr id="8" name="Textfeld 7"/>
          <p:cNvSpPr txBox="1"/>
          <p:nvPr/>
        </p:nvSpPr>
        <p:spPr>
          <a:xfrm>
            <a:off x="8001000" y="1200150"/>
            <a:ext cx="947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 smtClean="0">
                <a:solidFill>
                  <a:srgbClr val="FFFFFF"/>
                </a:solidFill>
              </a:rPr>
              <a:t>Ca</a:t>
            </a:r>
            <a:r>
              <a:rPr lang="de-DE" dirty="0" smtClean="0">
                <a:solidFill>
                  <a:srgbClr val="FFFFFF"/>
                </a:solidFill>
              </a:rPr>
              <a:t> 60m</a:t>
            </a:r>
            <a:endParaRPr lang="de-DE" dirty="0">
              <a:solidFill>
                <a:srgbClr val="FFFFFF"/>
              </a:solidFill>
            </a:endParaRPr>
          </a:p>
        </p:txBody>
      </p:sp>
      <p:pic>
        <p:nvPicPr>
          <p:cNvPr id="10" name="Bild 9"/>
          <p:cNvPicPr>
            <a:picLocks noChangeAspect="1"/>
          </p:cNvPicPr>
          <p:nvPr/>
        </p:nvPicPr>
        <p:blipFill rotWithShape="1">
          <a:blip r:embed="rId4"/>
          <a:srcRect l="86106" t="75058"/>
          <a:stretch/>
        </p:blipFill>
        <p:spPr>
          <a:xfrm>
            <a:off x="8229600" y="133350"/>
            <a:ext cx="759856" cy="915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7610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81000" y="1276350"/>
            <a:ext cx="7467600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3200" b="1" u="sng" dirty="0" smtClean="0">
              <a:solidFill>
                <a:srgbClr val="FFC000"/>
              </a:solidFill>
            </a:endParaRPr>
          </a:p>
          <a:p>
            <a:pPr algn="ctr"/>
            <a:r>
              <a:rPr lang="en-US" sz="6600" dirty="0" smtClean="0">
                <a:solidFill>
                  <a:schemeClr val="bg1"/>
                </a:solidFill>
              </a:rPr>
              <a:t>What did we do?</a:t>
            </a:r>
            <a:endParaRPr lang="en-US" sz="66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02774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0" y="4"/>
            <a:ext cx="7924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sz="1200" b="1" u="sng" dirty="0" smtClean="0">
              <a:solidFill>
                <a:srgbClr val="FFC000"/>
              </a:solidFill>
            </a:endParaRPr>
          </a:p>
          <a:p>
            <a:r>
              <a:rPr lang="en-US" sz="2800" b="1" u="sng" dirty="0" smtClean="0">
                <a:solidFill>
                  <a:schemeClr val="accent4">
                    <a:lumMod val="75000"/>
                  </a:schemeClr>
                </a:solidFill>
              </a:rPr>
              <a:t>Main idea and base</a:t>
            </a:r>
            <a:endParaRPr lang="en-US" sz="2800" b="1" u="sng" dirty="0" smtClean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04800" y="767963"/>
            <a:ext cx="7620000" cy="4765407"/>
          </a:xfrm>
          <a:prstGeom prst="rect">
            <a:avLst/>
          </a:prstGeom>
          <a:noFill/>
        </p:spPr>
        <p:txBody>
          <a:bodyPr wrap="square" rtlCol="0">
            <a:normAutofit/>
          </a:bodyPr>
          <a:lstStyle/>
          <a:p>
            <a:pPr marL="342900" indent="-342900" algn="just">
              <a:lnSpc>
                <a:spcPct val="170000"/>
              </a:lnSpc>
              <a:buFont typeface="Wingdings" pitchFamily="2" charset="2"/>
              <a:buChar char="q"/>
            </a:pPr>
            <a:r>
              <a:rPr lang="en-US" dirty="0" smtClean="0">
                <a:solidFill>
                  <a:schemeClr val="bg1"/>
                </a:solidFill>
              </a:rPr>
              <a:t>Based on </a:t>
            </a:r>
            <a:r>
              <a:rPr lang="en-US" dirty="0" err="1" smtClean="0">
                <a:solidFill>
                  <a:schemeClr val="bg1"/>
                </a:solidFill>
              </a:rPr>
              <a:t>amag</a:t>
            </a:r>
            <a:r>
              <a:rPr lang="en-US" dirty="0" smtClean="0">
                <a:solidFill>
                  <a:schemeClr val="bg1"/>
                </a:solidFill>
              </a:rPr>
              <a:t> API, searching via scoring (Workshop 7)</a:t>
            </a:r>
            <a:br>
              <a:rPr lang="en-US" dirty="0" smtClean="0">
                <a:solidFill>
                  <a:schemeClr val="bg1"/>
                </a:solidFill>
              </a:rPr>
            </a:br>
            <a:r>
              <a:rPr lang="en-US" dirty="0" smtClean="0">
                <a:solidFill>
                  <a:schemeClr val="bg1"/>
                </a:solidFill>
              </a:rPr>
              <a:t>presented by Raphael, Matthias and </a:t>
            </a:r>
            <a:r>
              <a:rPr lang="en-US" dirty="0" err="1" smtClean="0">
                <a:solidFill>
                  <a:schemeClr val="bg1"/>
                </a:solidFill>
              </a:rPr>
              <a:t>Taha</a:t>
            </a:r>
            <a:endParaRPr lang="en-US" dirty="0" smtClean="0">
              <a:solidFill>
                <a:schemeClr val="bg1"/>
              </a:solidFill>
            </a:endParaRPr>
          </a:p>
          <a:p>
            <a:pPr marL="342900" indent="-342900" algn="just">
              <a:lnSpc>
                <a:spcPct val="170000"/>
              </a:lnSpc>
              <a:buFont typeface="Wingdings" pitchFamily="2" charset="2"/>
              <a:buChar char="q"/>
            </a:pPr>
            <a:r>
              <a:rPr lang="en-US" dirty="0" err="1" smtClean="0">
                <a:solidFill>
                  <a:schemeClr val="bg1"/>
                </a:solidFill>
              </a:rPr>
              <a:t>iOS</a:t>
            </a:r>
            <a:r>
              <a:rPr lang="en-US" dirty="0" smtClean="0">
                <a:solidFill>
                  <a:schemeClr val="bg1"/>
                </a:solidFill>
              </a:rPr>
              <a:t> App to use sensors (Map, Location, </a:t>
            </a:r>
            <a:r>
              <a:rPr lang="en-US" dirty="0" err="1" smtClean="0">
                <a:solidFill>
                  <a:schemeClr val="bg1"/>
                </a:solidFill>
              </a:rPr>
              <a:t>iBeacons</a:t>
            </a:r>
            <a:r>
              <a:rPr lang="en-US" dirty="0" smtClean="0">
                <a:solidFill>
                  <a:schemeClr val="bg1"/>
                </a:solidFill>
              </a:rPr>
              <a:t>)</a:t>
            </a:r>
          </a:p>
          <a:p>
            <a:pPr marL="342900" indent="-342900" algn="just">
              <a:lnSpc>
                <a:spcPct val="170000"/>
              </a:lnSpc>
              <a:buFont typeface="Wingdings" pitchFamily="2" charset="2"/>
              <a:buChar char="q"/>
            </a:pPr>
            <a:endParaRPr lang="en-US" dirty="0" smtClean="0">
              <a:solidFill>
                <a:schemeClr val="bg1"/>
              </a:solidFill>
            </a:endParaRPr>
          </a:p>
          <a:p>
            <a:pPr marL="342900" indent="-342900" algn="just">
              <a:lnSpc>
                <a:spcPct val="170000"/>
              </a:lnSpc>
              <a:buFont typeface="Wingdings" pitchFamily="2" charset="2"/>
              <a:buChar char="q"/>
            </a:pPr>
            <a:r>
              <a:rPr lang="en-US" dirty="0" smtClean="0">
                <a:solidFill>
                  <a:schemeClr val="bg1"/>
                </a:solidFill>
              </a:rPr>
              <a:t>Asking only a few simple but personal question to find the right cars</a:t>
            </a:r>
          </a:p>
          <a:p>
            <a:pPr marL="342900" indent="-342900" algn="just">
              <a:lnSpc>
                <a:spcPct val="170000"/>
              </a:lnSpc>
              <a:buFont typeface="Wingdings" pitchFamily="2" charset="2"/>
              <a:buChar char="q"/>
            </a:pPr>
            <a:r>
              <a:rPr lang="en-US" dirty="0" smtClean="0">
                <a:solidFill>
                  <a:schemeClr val="bg1"/>
                </a:solidFill>
              </a:rPr>
              <a:t>Search by scoring values, and sort them accordingly</a:t>
            </a:r>
          </a:p>
          <a:p>
            <a:pPr marL="342900" indent="-342900" algn="just">
              <a:lnSpc>
                <a:spcPct val="170000"/>
              </a:lnSpc>
              <a:buFont typeface="Wingdings" pitchFamily="2" charset="2"/>
              <a:buChar char="q"/>
            </a:pPr>
            <a:r>
              <a:rPr lang="en-US" dirty="0" smtClean="0">
                <a:solidFill>
                  <a:schemeClr val="bg1"/>
                </a:solidFill>
              </a:rPr>
              <a:t>Tinder cars (like, dislike)</a:t>
            </a:r>
          </a:p>
          <a:p>
            <a:pPr marL="342900" indent="-342900" algn="just">
              <a:lnSpc>
                <a:spcPct val="170000"/>
              </a:lnSpc>
              <a:buFont typeface="Wingdings" pitchFamily="2" charset="2"/>
              <a:buChar char="q"/>
            </a:pPr>
            <a:r>
              <a:rPr lang="en-US" dirty="0" smtClean="0">
                <a:solidFill>
                  <a:schemeClr val="bg1"/>
                </a:solidFill>
              </a:rPr>
              <a:t>Show details of car (attributes, TCO, dealer location, car location at dealership using </a:t>
            </a:r>
            <a:r>
              <a:rPr lang="en-US" dirty="0" err="1" smtClean="0">
                <a:solidFill>
                  <a:schemeClr val="bg1"/>
                </a:solidFill>
              </a:rPr>
              <a:t>ibeacons</a:t>
            </a:r>
            <a:r>
              <a:rPr lang="en-US" dirty="0" smtClean="0">
                <a:solidFill>
                  <a:schemeClr val="bg1"/>
                </a:solidFill>
              </a:rPr>
              <a:t>)</a:t>
            </a:r>
            <a:endParaRPr lang="en-US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09387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28600" y="-95250"/>
            <a:ext cx="7242048" cy="857250"/>
          </a:xfrm>
        </p:spPr>
        <p:txBody>
          <a:bodyPr/>
          <a:lstStyle/>
          <a:p>
            <a:r>
              <a:rPr lang="de-DE" dirty="0" smtClean="0"/>
              <a:t>SCORES</a:t>
            </a:r>
            <a:endParaRPr lang="de-DE" dirty="0"/>
          </a:p>
        </p:txBody>
      </p:sp>
      <p:pic>
        <p:nvPicPr>
          <p:cNvPr id="3" name="Bild 2" descr="2015-10-02 21.47.33.jp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49" t="16225" r="12699" b="33921"/>
          <a:stretch/>
        </p:blipFill>
        <p:spPr>
          <a:xfrm>
            <a:off x="304800" y="1276350"/>
            <a:ext cx="4886476" cy="2564192"/>
          </a:xfrm>
          <a:prstGeom prst="rect">
            <a:avLst/>
          </a:prstGeom>
        </p:spPr>
      </p:pic>
      <p:pic>
        <p:nvPicPr>
          <p:cNvPr id="5" name="Bild 4" descr="2015-10-02 21.47.33.jp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778" t="82540" r="9523" b="10406"/>
          <a:stretch/>
        </p:blipFill>
        <p:spPr>
          <a:xfrm>
            <a:off x="1828800" y="895350"/>
            <a:ext cx="870857" cy="362858"/>
          </a:xfrm>
          <a:prstGeom prst="rect">
            <a:avLst/>
          </a:prstGeom>
        </p:spPr>
      </p:pic>
      <p:pic>
        <p:nvPicPr>
          <p:cNvPr id="8" name="Bild 7" descr="Screenshot 2015-12-09 02.27.0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3600" y="3028950"/>
            <a:ext cx="4146068" cy="2114550"/>
          </a:xfrm>
          <a:prstGeom prst="rect">
            <a:avLst/>
          </a:prstGeom>
        </p:spPr>
      </p:pic>
      <p:pic>
        <p:nvPicPr>
          <p:cNvPr id="7" name="Bild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9600" y="819150"/>
            <a:ext cx="4550373" cy="2952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0704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pulent">
  <a:themeElements>
    <a:clrScheme name="Opulent">
      <a:dk1>
        <a:sysClr val="windowText" lastClr="000000"/>
      </a:dk1>
      <a:lt1>
        <a:sysClr val="window" lastClr="FFFFFF"/>
      </a:lt1>
      <a:dk2>
        <a:srgbClr val="B13F9A"/>
      </a:dk2>
      <a:lt2>
        <a:srgbClr val="F4E7ED"/>
      </a:lt2>
      <a:accent1>
        <a:srgbClr val="B83D68"/>
      </a:accent1>
      <a:accent2>
        <a:srgbClr val="AC66BB"/>
      </a:accent2>
      <a:accent3>
        <a:srgbClr val="DE6C36"/>
      </a:accent3>
      <a:accent4>
        <a:srgbClr val="F9B639"/>
      </a:accent4>
      <a:accent5>
        <a:srgbClr val="CF6DA4"/>
      </a:accent5>
      <a:accent6>
        <a:srgbClr val="FA8D3D"/>
      </a:accent6>
      <a:hlink>
        <a:srgbClr val="FFDE66"/>
      </a:hlink>
      <a:folHlink>
        <a:srgbClr val="D490C5"/>
      </a:folHlink>
    </a:clrScheme>
    <a:fontScheme name="Opulent">
      <a:majorFont>
        <a:latin typeface="Trebuchet MS"/>
        <a:ea typeface=""/>
        <a:cs typeface=""/>
        <a:font script="Jpan" typeface="HG丸ｺﾞｼｯｸM-PRO"/>
        <a:font script="Hang" typeface="HY그래픽M"/>
        <a:font script="Hans" typeface="黑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Trebuchet MS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pulent">
      <a:fillStyleLst>
        <a:solidFill>
          <a:schemeClr val="phClr"/>
        </a:solidFill>
        <a:gradFill rotWithShape="1">
          <a:gsLst>
            <a:gs pos="0">
              <a:schemeClr val="phClr">
                <a:tint val="15000"/>
                <a:satMod val="250000"/>
              </a:schemeClr>
            </a:gs>
            <a:gs pos="49000">
              <a:schemeClr val="phClr">
                <a:tint val="50000"/>
                <a:satMod val="200000"/>
              </a:schemeClr>
            </a:gs>
            <a:gs pos="49100">
              <a:schemeClr val="phClr">
                <a:tint val="64000"/>
                <a:satMod val="160000"/>
              </a:schemeClr>
            </a:gs>
            <a:gs pos="92000">
              <a:schemeClr val="phClr">
                <a:tint val="50000"/>
                <a:satMod val="200000"/>
              </a:schemeClr>
            </a:gs>
            <a:gs pos="100000">
              <a:schemeClr val="phClr">
                <a:tint val="43000"/>
                <a:satMod val="19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4000"/>
              </a:schemeClr>
            </a:gs>
            <a:gs pos="49000">
              <a:schemeClr val="phClr">
                <a:tint val="96000"/>
                <a:shade val="84000"/>
                <a:satMod val="110000"/>
              </a:schemeClr>
            </a:gs>
            <a:gs pos="49100">
              <a:schemeClr val="phClr">
                <a:shade val="55000"/>
                <a:satMod val="150000"/>
              </a:schemeClr>
            </a:gs>
            <a:gs pos="92000">
              <a:schemeClr val="phClr">
                <a:tint val="98000"/>
                <a:shade val="90000"/>
                <a:satMod val="128000"/>
              </a:schemeClr>
            </a:gs>
            <a:gs pos="100000">
              <a:schemeClr val="phClr">
                <a:tint val="90000"/>
                <a:shade val="97000"/>
                <a:satMod val="128000"/>
              </a:schemeClr>
            </a:gs>
          </a:gsLst>
          <a:lin ang="5400000" scaled="1"/>
        </a:gradFill>
      </a:fillStyleLst>
      <a:lnStyleLst>
        <a:ln w="11430" cap="flat" cmpd="sng" algn="ctr">
          <a:solidFill>
            <a:schemeClr val="phClr"/>
          </a:solidFill>
          <a:prstDash val="solid"/>
        </a:ln>
        <a:ln w="40000" cap="flat" cmpd="sng" algn="ctr">
          <a:solidFill>
            <a:schemeClr val="phClr"/>
          </a:solidFill>
          <a:prstDash val="solid"/>
        </a:ln>
        <a:ln w="31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chemeClr val="phClr">
                <a:shade val="30000"/>
                <a:satMod val="150000"/>
                <a:alpha val="38000"/>
              </a:schemeClr>
            </a:outerShdw>
          </a:effectLst>
        </a:effectStyle>
        <a:effectStyle>
          <a:effectLst>
            <a:outerShdw blurRad="39000" dist="25400" dir="5400000" rotWithShape="0">
              <a:schemeClr val="phClr">
                <a:shade val="33000"/>
                <a:alpha val="83000"/>
              </a:schemeClr>
            </a:outerShdw>
          </a:effectLst>
        </a:effectStyle>
        <a:effectStyle>
          <a:effectLst>
            <a:outerShdw blurRad="39000" dist="25400" dir="5400000" rotWithShape="0">
              <a:schemeClr val="phClr">
                <a:shade val="33000"/>
                <a:alpha val="83000"/>
              </a:scheme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500000"/>
            </a:lightRig>
          </a:scene3d>
          <a:sp3d extrusionH="127000" prstMaterial="powder">
            <a:bevelT w="50800" h="635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78000"/>
                <a:satMod val="220000"/>
              </a:schemeClr>
            </a:gs>
            <a:gs pos="100000">
              <a:schemeClr val="phClr">
                <a:shade val="35000"/>
                <a:satMod val="155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80000"/>
              </a:schemeClr>
              <a:schemeClr val="phClr">
                <a:tint val="500"/>
                <a:satMod val="150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Opulent</Template>
  <TotalTime>0</TotalTime>
  <Words>374</Words>
  <Application>Microsoft Macintosh PowerPoint</Application>
  <PresentationFormat>Bildschirmpräsentation (16:9)</PresentationFormat>
  <Paragraphs>79</Paragraphs>
  <Slides>18</Slides>
  <Notes>0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18</vt:i4>
      </vt:variant>
    </vt:vector>
  </HeadingPairs>
  <TitlesOfParts>
    <vt:vector size="19" baseType="lpstr">
      <vt:lpstr>Opulent</vt:lpstr>
      <vt:lpstr>      </vt:lpstr>
      <vt:lpstr>PowerPoint-Präsentation</vt:lpstr>
      <vt:lpstr>PowerPoint-Präsentation</vt:lpstr>
      <vt:lpstr>Main idea</vt:lpstr>
      <vt:lpstr>Deep dive: TCO</vt:lpstr>
      <vt:lpstr>Deep dive: iBeacons</vt:lpstr>
      <vt:lpstr>PowerPoint-Präsentation</vt:lpstr>
      <vt:lpstr>PowerPoint-Präsentation</vt:lpstr>
      <vt:lpstr>SCORES</vt:lpstr>
      <vt:lpstr>SEARCH-   Fields  SCORES</vt:lpstr>
      <vt:lpstr>PowerPoint-Präsentation</vt:lpstr>
      <vt:lpstr>PowerPoint-Präsentation</vt:lpstr>
      <vt:lpstr>Among the best 25 ideas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nawwar</dc:creator>
  <cp:lastModifiedBy>Lorenz Hänggi</cp:lastModifiedBy>
  <cp:revision>42</cp:revision>
  <dcterms:created xsi:type="dcterms:W3CDTF">2015-10-03T18:56:58Z</dcterms:created>
  <dcterms:modified xsi:type="dcterms:W3CDTF">2015-12-09T01:44:27Z</dcterms:modified>
</cp:coreProperties>
</file>